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Archivo Black" charset="1" panose="020B0A03020202020B04"/>
      <p:regular r:id="rId17"/>
    </p:embeddedFont>
    <p:embeddedFont>
      <p:font typeface="Montserrat Bold" charset="1" panose="00000800000000000000"/>
      <p:regular r:id="rId18"/>
    </p:embeddedFont>
    <p:embeddedFont>
      <p:font typeface="Canva Sans" charset="1" panose="020B0503030501040103"/>
      <p:regular r:id="rId19"/>
    </p:embeddedFont>
    <p:embeddedFont>
      <p:font typeface="Canva Sans Bold" charset="1" panose="020B0803030501040103"/>
      <p:regular r:id="rId20"/>
    </p:embeddedFont>
    <p:embeddedFont>
      <p:font typeface="Montserrat" charset="1" panose="00000500000000000000"/>
      <p:regular r:id="rId21"/>
    </p:embeddedFont>
    <p:embeddedFont>
      <p:font typeface="Arimo Bold" charset="1" panose="020B0704020202020204"/>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jpeg>
</file>

<file path=ppt/media/image16.jpeg>
</file>

<file path=ppt/media/image17.jpe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5.jpeg" Type="http://schemas.openxmlformats.org/officeDocument/2006/relationships/image"/><Relationship Id="rId8" Target="../media/image16.jpeg" Type="http://schemas.openxmlformats.org/officeDocument/2006/relationships/image"/><Relationship Id="rId9" Target="../media/image1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677072" cy="10287000"/>
          </a:xfrm>
          <a:custGeom>
            <a:avLst/>
            <a:gdLst/>
            <a:ahLst/>
            <a:cxnLst/>
            <a:rect r="r" b="b" t="t" l="l"/>
            <a:pathLst>
              <a:path h="10287000" w="18677072">
                <a:moveTo>
                  <a:pt x="0" y="0"/>
                </a:moveTo>
                <a:lnTo>
                  <a:pt x="18677072" y="0"/>
                </a:lnTo>
                <a:lnTo>
                  <a:pt x="18677072" y="10287000"/>
                </a:lnTo>
                <a:lnTo>
                  <a:pt x="0" y="10287000"/>
                </a:lnTo>
                <a:lnTo>
                  <a:pt x="0" y="0"/>
                </a:lnTo>
                <a:close/>
              </a:path>
            </a:pathLst>
          </a:custGeom>
          <a:blipFill>
            <a:blip r:embed="rId2"/>
            <a:stretch>
              <a:fillRect l="0" t="-40779" r="0" b="-40779"/>
            </a:stretch>
          </a:blipFill>
        </p:spPr>
      </p:sp>
      <p:sp>
        <p:nvSpPr>
          <p:cNvPr name="Freeform 3" id="3"/>
          <p:cNvSpPr/>
          <p:nvPr/>
        </p:nvSpPr>
        <p:spPr>
          <a:xfrm flipH="true" flipV="true" rot="0">
            <a:off x="3370224" y="-743052"/>
            <a:ext cx="14917776" cy="3717013"/>
          </a:xfrm>
          <a:custGeom>
            <a:avLst/>
            <a:gdLst/>
            <a:ahLst/>
            <a:cxnLst/>
            <a:rect r="r" b="b" t="t" l="l"/>
            <a:pathLst>
              <a:path h="3717013" w="14917776">
                <a:moveTo>
                  <a:pt x="14917776" y="3717012"/>
                </a:moveTo>
                <a:lnTo>
                  <a:pt x="0" y="3717012"/>
                </a:lnTo>
                <a:lnTo>
                  <a:pt x="0" y="0"/>
                </a:lnTo>
                <a:lnTo>
                  <a:pt x="14917776" y="0"/>
                </a:lnTo>
                <a:lnTo>
                  <a:pt x="14917776" y="3717012"/>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06001" y="-144433"/>
            <a:ext cx="6217225" cy="6733457"/>
          </a:xfrm>
          <a:custGeom>
            <a:avLst/>
            <a:gdLst/>
            <a:ahLst/>
            <a:cxnLst/>
            <a:rect r="r" b="b" t="t" l="l"/>
            <a:pathLst>
              <a:path h="6733457" w="6217225">
                <a:moveTo>
                  <a:pt x="0" y="0"/>
                </a:moveTo>
                <a:lnTo>
                  <a:pt x="6217225" y="0"/>
                </a:lnTo>
                <a:lnTo>
                  <a:pt x="6217225" y="6733456"/>
                </a:lnTo>
                <a:lnTo>
                  <a:pt x="0" y="673345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6287960" y="3210239"/>
            <a:ext cx="5712079" cy="3266344"/>
          </a:xfrm>
          <a:prstGeom prst="rect">
            <a:avLst/>
          </a:prstGeom>
        </p:spPr>
        <p:txBody>
          <a:bodyPr anchor="t" rtlCol="false" tIns="0" lIns="0" bIns="0" rIns="0">
            <a:spAutoFit/>
          </a:bodyPr>
          <a:lstStyle/>
          <a:p>
            <a:pPr algn="ctr">
              <a:lnSpc>
                <a:spcPts val="6380"/>
              </a:lnSpc>
            </a:pPr>
            <a:r>
              <a:rPr lang="en-US" sz="6317">
                <a:solidFill>
                  <a:srgbClr val="212B7B"/>
                </a:solidFill>
                <a:latin typeface="Archivo Black"/>
                <a:ea typeface="Archivo Black"/>
                <a:cs typeface="Archivo Black"/>
                <a:sym typeface="Archivo Black"/>
              </a:rPr>
              <a:t>Theoretical Algorithms Analysis Project </a:t>
            </a:r>
          </a:p>
        </p:txBody>
      </p:sp>
      <p:sp>
        <p:nvSpPr>
          <p:cNvPr name="Freeform 6" id="6"/>
          <p:cNvSpPr/>
          <p:nvPr/>
        </p:nvSpPr>
        <p:spPr>
          <a:xfrm flipH="false" flipV="false" rot="0">
            <a:off x="8430363" y="1418909"/>
            <a:ext cx="1427275" cy="884910"/>
          </a:xfrm>
          <a:custGeom>
            <a:avLst/>
            <a:gdLst/>
            <a:ahLst/>
            <a:cxnLst/>
            <a:rect r="r" b="b" t="t" l="l"/>
            <a:pathLst>
              <a:path h="884910" w="1427275">
                <a:moveTo>
                  <a:pt x="0" y="0"/>
                </a:moveTo>
                <a:lnTo>
                  <a:pt x="1427274" y="0"/>
                </a:lnTo>
                <a:lnTo>
                  <a:pt x="1427274" y="884911"/>
                </a:lnTo>
                <a:lnTo>
                  <a:pt x="0" y="88491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7" id="7"/>
          <p:cNvSpPr txBox="true"/>
          <p:nvPr/>
        </p:nvSpPr>
        <p:spPr>
          <a:xfrm rot="0">
            <a:off x="6345418" y="2303820"/>
            <a:ext cx="5597164" cy="377320"/>
          </a:xfrm>
          <a:prstGeom prst="rect">
            <a:avLst/>
          </a:prstGeom>
        </p:spPr>
        <p:txBody>
          <a:bodyPr anchor="t" rtlCol="false" tIns="0" lIns="0" bIns="0" rIns="0">
            <a:spAutoFit/>
          </a:bodyPr>
          <a:lstStyle/>
          <a:p>
            <a:pPr algn="ctr">
              <a:lnSpc>
                <a:spcPts val="3007"/>
              </a:lnSpc>
            </a:pPr>
            <a:r>
              <a:rPr lang="en-US" b="true" sz="2506">
                <a:solidFill>
                  <a:srgbClr val="212B7B"/>
                </a:solidFill>
                <a:latin typeface="Montserrat Bold"/>
                <a:ea typeface="Montserrat Bold"/>
                <a:cs typeface="Montserrat Bold"/>
                <a:sym typeface="Montserrat Bold"/>
              </a:rPr>
              <a:t>Alamein International University</a:t>
            </a:r>
          </a:p>
        </p:txBody>
      </p:sp>
      <p:sp>
        <p:nvSpPr>
          <p:cNvPr name="TextBox 8" id="8"/>
          <p:cNvSpPr txBox="true"/>
          <p:nvPr/>
        </p:nvSpPr>
        <p:spPr>
          <a:xfrm rot="0">
            <a:off x="9139238" y="4410075"/>
            <a:ext cx="9525" cy="1419225"/>
          </a:xfrm>
          <a:prstGeom prst="rect">
            <a:avLst/>
          </a:prstGeom>
        </p:spPr>
        <p:txBody>
          <a:bodyPr anchor="t" rtlCol="false" tIns="0" lIns="0" bIns="0" rIns="0">
            <a:spAutoFit/>
          </a:bodyPr>
          <a:lstStyle/>
          <a:p>
            <a:pPr algn="ctr">
              <a:lnSpc>
                <a:spcPts val="12599"/>
              </a:lnSpc>
            </a:pP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a:t>
            </a:r>
          </a:p>
        </p:txBody>
      </p:sp>
      <p:sp>
        <p:nvSpPr>
          <p:cNvPr name="TextBox 10" id="10"/>
          <p:cNvSpPr txBox="true"/>
          <p:nvPr/>
        </p:nvSpPr>
        <p:spPr>
          <a:xfrm rot="0">
            <a:off x="371516" y="7328611"/>
            <a:ext cx="3394470" cy="389254"/>
          </a:xfrm>
          <a:prstGeom prst="rect">
            <a:avLst/>
          </a:prstGeom>
        </p:spPr>
        <p:txBody>
          <a:bodyPr anchor="t" rtlCol="false" tIns="0" lIns="0" bIns="0" rIns="0">
            <a:spAutoFit/>
          </a:bodyPr>
          <a:lstStyle/>
          <a:p>
            <a:pPr algn="ctr">
              <a:lnSpc>
                <a:spcPts val="3220"/>
              </a:lnSpc>
            </a:pPr>
            <a:r>
              <a:rPr lang="en-US" sz="2300" b="true">
                <a:solidFill>
                  <a:srgbClr val="000000"/>
                </a:solidFill>
                <a:latin typeface="Canva Sans Bold"/>
                <a:ea typeface="Canva Sans Bold"/>
                <a:cs typeface="Canva Sans Bold"/>
                <a:sym typeface="Canva Sans Bold"/>
              </a:rPr>
              <a:t>AbdulRhman Ibrahim</a:t>
            </a:r>
          </a:p>
        </p:txBody>
      </p:sp>
      <p:sp>
        <p:nvSpPr>
          <p:cNvPr name="TextBox 11" id="11"/>
          <p:cNvSpPr txBox="true"/>
          <p:nvPr/>
        </p:nvSpPr>
        <p:spPr>
          <a:xfrm rot="0">
            <a:off x="3956486" y="7328611"/>
            <a:ext cx="3394470" cy="389254"/>
          </a:xfrm>
          <a:prstGeom prst="rect">
            <a:avLst/>
          </a:prstGeom>
        </p:spPr>
        <p:txBody>
          <a:bodyPr anchor="t" rtlCol="false" tIns="0" lIns="0" bIns="0" rIns="0">
            <a:spAutoFit/>
          </a:bodyPr>
          <a:lstStyle/>
          <a:p>
            <a:pPr algn="ctr">
              <a:lnSpc>
                <a:spcPts val="3220"/>
              </a:lnSpc>
            </a:pPr>
            <a:r>
              <a:rPr lang="en-US" sz="2300" b="true">
                <a:solidFill>
                  <a:srgbClr val="000000"/>
                </a:solidFill>
                <a:latin typeface="Canva Sans Bold"/>
                <a:ea typeface="Canva Sans Bold"/>
                <a:cs typeface="Canva Sans Bold"/>
                <a:sym typeface="Canva Sans Bold"/>
              </a:rPr>
              <a:t>Hazem Oraby</a:t>
            </a:r>
          </a:p>
        </p:txBody>
      </p:sp>
      <p:sp>
        <p:nvSpPr>
          <p:cNvPr name="TextBox 12" id="12"/>
          <p:cNvSpPr txBox="true"/>
          <p:nvPr/>
        </p:nvSpPr>
        <p:spPr>
          <a:xfrm rot="0">
            <a:off x="7541455" y="7328611"/>
            <a:ext cx="3394470" cy="389254"/>
          </a:xfrm>
          <a:prstGeom prst="rect">
            <a:avLst/>
          </a:prstGeom>
        </p:spPr>
        <p:txBody>
          <a:bodyPr anchor="t" rtlCol="false" tIns="0" lIns="0" bIns="0" rIns="0">
            <a:spAutoFit/>
          </a:bodyPr>
          <a:lstStyle/>
          <a:p>
            <a:pPr algn="ctr">
              <a:lnSpc>
                <a:spcPts val="3220"/>
              </a:lnSpc>
            </a:pPr>
            <a:r>
              <a:rPr lang="en-US" sz="2300" b="true">
                <a:solidFill>
                  <a:srgbClr val="000000"/>
                </a:solidFill>
                <a:latin typeface="Canva Sans Bold"/>
                <a:ea typeface="Canva Sans Bold"/>
                <a:cs typeface="Canva Sans Bold"/>
                <a:sym typeface="Canva Sans Bold"/>
              </a:rPr>
              <a:t>Wafaa Muhammed</a:t>
            </a:r>
          </a:p>
        </p:txBody>
      </p:sp>
      <p:sp>
        <p:nvSpPr>
          <p:cNvPr name="TextBox 13" id="13"/>
          <p:cNvSpPr txBox="true"/>
          <p:nvPr/>
        </p:nvSpPr>
        <p:spPr>
          <a:xfrm rot="0">
            <a:off x="11126425" y="7328611"/>
            <a:ext cx="3394470" cy="389254"/>
          </a:xfrm>
          <a:prstGeom prst="rect">
            <a:avLst/>
          </a:prstGeom>
        </p:spPr>
        <p:txBody>
          <a:bodyPr anchor="t" rtlCol="false" tIns="0" lIns="0" bIns="0" rIns="0">
            <a:spAutoFit/>
          </a:bodyPr>
          <a:lstStyle/>
          <a:p>
            <a:pPr algn="ctr">
              <a:lnSpc>
                <a:spcPts val="3220"/>
              </a:lnSpc>
            </a:pPr>
            <a:r>
              <a:rPr lang="en-US" sz="2300" b="true">
                <a:solidFill>
                  <a:srgbClr val="000000"/>
                </a:solidFill>
                <a:latin typeface="Canva Sans Bold"/>
                <a:ea typeface="Canva Sans Bold"/>
                <a:cs typeface="Canva Sans Bold"/>
                <a:sym typeface="Canva Sans Bold"/>
              </a:rPr>
              <a:t>Rokia islam</a:t>
            </a:r>
          </a:p>
        </p:txBody>
      </p:sp>
      <p:sp>
        <p:nvSpPr>
          <p:cNvPr name="TextBox 14" id="14"/>
          <p:cNvSpPr txBox="true"/>
          <p:nvPr/>
        </p:nvSpPr>
        <p:spPr>
          <a:xfrm rot="0">
            <a:off x="14715327" y="7328611"/>
            <a:ext cx="3394470" cy="389254"/>
          </a:xfrm>
          <a:prstGeom prst="rect">
            <a:avLst/>
          </a:prstGeom>
        </p:spPr>
        <p:txBody>
          <a:bodyPr anchor="t" rtlCol="false" tIns="0" lIns="0" bIns="0" rIns="0">
            <a:spAutoFit/>
          </a:bodyPr>
          <a:lstStyle/>
          <a:p>
            <a:pPr algn="ctr">
              <a:lnSpc>
                <a:spcPts val="3220"/>
              </a:lnSpc>
            </a:pPr>
            <a:r>
              <a:rPr lang="en-US" sz="2300" b="true">
                <a:solidFill>
                  <a:srgbClr val="000000"/>
                </a:solidFill>
                <a:latin typeface="Canva Sans Bold"/>
                <a:ea typeface="Canva Sans Bold"/>
                <a:cs typeface="Canva Sans Bold"/>
                <a:sym typeface="Canva Sans Bold"/>
              </a:rPr>
              <a:t>Tasneem Ibrahim</a:t>
            </a:r>
          </a:p>
        </p:txBody>
      </p:sp>
      <p:sp>
        <p:nvSpPr>
          <p:cNvPr name="TextBox 15" id="15"/>
          <p:cNvSpPr txBox="true"/>
          <p:nvPr/>
        </p:nvSpPr>
        <p:spPr>
          <a:xfrm rot="0">
            <a:off x="1259644" y="7906621"/>
            <a:ext cx="1534269" cy="448310"/>
          </a:xfrm>
          <a:prstGeom prst="rect">
            <a:avLst/>
          </a:prstGeom>
        </p:spPr>
        <p:txBody>
          <a:bodyPr anchor="t" rtlCol="false" tIns="0" lIns="0" bIns="0" rIns="0">
            <a:spAutoFit/>
          </a:bodyPr>
          <a:lstStyle/>
          <a:p>
            <a:pPr algn="ctr">
              <a:lnSpc>
                <a:spcPts val="3640"/>
              </a:lnSpc>
            </a:pPr>
            <a:r>
              <a:rPr lang="en-US" sz="2600" b="true">
                <a:solidFill>
                  <a:srgbClr val="000000"/>
                </a:solidFill>
                <a:latin typeface="Canva Sans Bold"/>
                <a:ea typeface="Canva Sans Bold"/>
                <a:cs typeface="Canva Sans Bold"/>
                <a:sym typeface="Canva Sans Bold"/>
              </a:rPr>
              <a:t>22101286</a:t>
            </a:r>
          </a:p>
        </p:txBody>
      </p:sp>
      <p:sp>
        <p:nvSpPr>
          <p:cNvPr name="TextBox 16" id="16"/>
          <p:cNvSpPr txBox="true"/>
          <p:nvPr/>
        </p:nvSpPr>
        <p:spPr>
          <a:xfrm rot="0">
            <a:off x="15654952" y="7906621"/>
            <a:ext cx="1515219" cy="448310"/>
          </a:xfrm>
          <a:prstGeom prst="rect">
            <a:avLst/>
          </a:prstGeom>
        </p:spPr>
        <p:txBody>
          <a:bodyPr anchor="t" rtlCol="false" tIns="0" lIns="0" bIns="0" rIns="0">
            <a:spAutoFit/>
          </a:bodyPr>
          <a:lstStyle/>
          <a:p>
            <a:pPr algn="ctr">
              <a:lnSpc>
                <a:spcPts val="3640"/>
              </a:lnSpc>
            </a:pPr>
            <a:r>
              <a:rPr lang="en-US" sz="2600" b="true">
                <a:solidFill>
                  <a:srgbClr val="000000"/>
                </a:solidFill>
                <a:latin typeface="Canva Sans Bold"/>
                <a:ea typeface="Canva Sans Bold"/>
                <a:cs typeface="Canva Sans Bold"/>
                <a:sym typeface="Canva Sans Bold"/>
              </a:rPr>
              <a:t>22101382</a:t>
            </a:r>
          </a:p>
        </p:txBody>
      </p:sp>
      <p:sp>
        <p:nvSpPr>
          <p:cNvPr name="TextBox 17" id="17"/>
          <p:cNvSpPr txBox="true"/>
          <p:nvPr/>
        </p:nvSpPr>
        <p:spPr>
          <a:xfrm rot="0">
            <a:off x="12040750" y="7906621"/>
            <a:ext cx="1565821" cy="448310"/>
          </a:xfrm>
          <a:prstGeom prst="rect">
            <a:avLst/>
          </a:prstGeom>
        </p:spPr>
        <p:txBody>
          <a:bodyPr anchor="t" rtlCol="false" tIns="0" lIns="0" bIns="0" rIns="0">
            <a:spAutoFit/>
          </a:bodyPr>
          <a:lstStyle/>
          <a:p>
            <a:pPr algn="ctr">
              <a:lnSpc>
                <a:spcPts val="3640"/>
              </a:lnSpc>
            </a:pPr>
            <a:r>
              <a:rPr lang="en-US" sz="2600" b="true">
                <a:solidFill>
                  <a:srgbClr val="000000"/>
                </a:solidFill>
                <a:latin typeface="Canva Sans Bold"/>
                <a:ea typeface="Canva Sans Bold"/>
                <a:cs typeface="Canva Sans Bold"/>
                <a:sym typeface="Canva Sans Bold"/>
              </a:rPr>
              <a:t>22101084</a:t>
            </a:r>
          </a:p>
        </p:txBody>
      </p:sp>
      <p:sp>
        <p:nvSpPr>
          <p:cNvPr name="TextBox 18" id="18"/>
          <p:cNvSpPr txBox="true"/>
          <p:nvPr/>
        </p:nvSpPr>
        <p:spPr>
          <a:xfrm rot="0">
            <a:off x="8593577" y="7863442"/>
            <a:ext cx="1489918" cy="448310"/>
          </a:xfrm>
          <a:prstGeom prst="rect">
            <a:avLst/>
          </a:prstGeom>
        </p:spPr>
        <p:txBody>
          <a:bodyPr anchor="t" rtlCol="false" tIns="0" lIns="0" bIns="0" rIns="0">
            <a:spAutoFit/>
          </a:bodyPr>
          <a:lstStyle/>
          <a:p>
            <a:pPr algn="ctr">
              <a:lnSpc>
                <a:spcPts val="3640"/>
              </a:lnSpc>
            </a:pPr>
            <a:r>
              <a:rPr lang="en-US" sz="2600" b="true">
                <a:solidFill>
                  <a:srgbClr val="000000"/>
                </a:solidFill>
                <a:latin typeface="Canva Sans Bold"/>
                <a:ea typeface="Canva Sans Bold"/>
                <a:cs typeface="Canva Sans Bold"/>
                <a:sym typeface="Canva Sans Bold"/>
              </a:rPr>
              <a:t>22101116</a:t>
            </a:r>
          </a:p>
        </p:txBody>
      </p:sp>
      <p:sp>
        <p:nvSpPr>
          <p:cNvPr name="TextBox 19" id="19"/>
          <p:cNvSpPr txBox="true"/>
          <p:nvPr/>
        </p:nvSpPr>
        <p:spPr>
          <a:xfrm rot="0">
            <a:off x="4892837" y="7906621"/>
            <a:ext cx="1540818" cy="448310"/>
          </a:xfrm>
          <a:prstGeom prst="rect">
            <a:avLst/>
          </a:prstGeom>
        </p:spPr>
        <p:txBody>
          <a:bodyPr anchor="t" rtlCol="false" tIns="0" lIns="0" bIns="0" rIns="0">
            <a:spAutoFit/>
          </a:bodyPr>
          <a:lstStyle/>
          <a:p>
            <a:pPr algn="ctr">
              <a:lnSpc>
                <a:spcPts val="3640"/>
              </a:lnSpc>
            </a:pPr>
            <a:r>
              <a:rPr lang="en-US" sz="2600" b="true">
                <a:solidFill>
                  <a:srgbClr val="000000"/>
                </a:solidFill>
                <a:latin typeface="Canva Sans Bold"/>
                <a:ea typeface="Canva Sans Bold"/>
                <a:cs typeface="Canva Sans Bold"/>
                <a:sym typeface="Canva Sans Bold"/>
              </a:rPr>
              <a:t>22101052</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677072" cy="10287000"/>
          </a:xfrm>
          <a:custGeom>
            <a:avLst/>
            <a:gdLst/>
            <a:ahLst/>
            <a:cxnLst/>
            <a:rect r="r" b="b" t="t" l="l"/>
            <a:pathLst>
              <a:path h="10287000" w="18677072">
                <a:moveTo>
                  <a:pt x="18677072" y="10287000"/>
                </a:moveTo>
                <a:lnTo>
                  <a:pt x="0" y="10287000"/>
                </a:lnTo>
                <a:lnTo>
                  <a:pt x="0" y="0"/>
                </a:lnTo>
                <a:lnTo>
                  <a:pt x="18677072" y="0"/>
                </a:lnTo>
                <a:lnTo>
                  <a:pt x="18677072" y="10287000"/>
                </a:lnTo>
                <a:close/>
              </a:path>
            </a:pathLst>
          </a:custGeom>
          <a:blipFill>
            <a:blip r:embed="rId2"/>
            <a:stretch>
              <a:fillRect l="0" t="-40779" r="0" b="-40779"/>
            </a:stretch>
          </a:blipFill>
        </p:spPr>
      </p:sp>
      <p:sp>
        <p:nvSpPr>
          <p:cNvPr name="Freeform 3" id="3"/>
          <p:cNvSpPr/>
          <p:nvPr/>
        </p:nvSpPr>
        <p:spPr>
          <a:xfrm flipH="true" flipV="true" rot="0">
            <a:off x="4435084" y="-1345449"/>
            <a:ext cx="14782229" cy="3683239"/>
          </a:xfrm>
          <a:custGeom>
            <a:avLst/>
            <a:gdLst/>
            <a:ahLst/>
            <a:cxnLst/>
            <a:rect r="r" b="b" t="t" l="l"/>
            <a:pathLst>
              <a:path h="3683239" w="14782229">
                <a:moveTo>
                  <a:pt x="14782229" y="3683239"/>
                </a:moveTo>
                <a:lnTo>
                  <a:pt x="0" y="3683239"/>
                </a:lnTo>
                <a:lnTo>
                  <a:pt x="0" y="0"/>
                </a:lnTo>
                <a:lnTo>
                  <a:pt x="14782229" y="0"/>
                </a:lnTo>
                <a:lnTo>
                  <a:pt x="14782229" y="368323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70120" y="8481335"/>
            <a:ext cx="18288000" cy="4556760"/>
          </a:xfrm>
          <a:custGeom>
            <a:avLst/>
            <a:gdLst/>
            <a:ahLst/>
            <a:cxnLst/>
            <a:rect r="r" b="b" t="t" l="l"/>
            <a:pathLst>
              <a:path h="4556760" w="18288000">
                <a:moveTo>
                  <a:pt x="0" y="0"/>
                </a:moveTo>
                <a:lnTo>
                  <a:pt x="18288000" y="0"/>
                </a:lnTo>
                <a:lnTo>
                  <a:pt x="18288000" y="4556760"/>
                </a:lnTo>
                <a:lnTo>
                  <a:pt x="0" y="455676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918905" y="2096851"/>
            <a:ext cx="15121267" cy="4001406"/>
          </a:xfrm>
          <a:prstGeom prst="rect">
            <a:avLst/>
          </a:prstGeom>
        </p:spPr>
        <p:txBody>
          <a:bodyPr anchor="t" rtlCol="false" tIns="0" lIns="0" bIns="0" rIns="0">
            <a:spAutoFit/>
          </a:bodyPr>
          <a:lstStyle/>
          <a:p>
            <a:pPr algn="l">
              <a:lnSpc>
                <a:spcPts val="4360"/>
              </a:lnSpc>
            </a:pPr>
            <a:r>
              <a:rPr lang="en-US" sz="3114" b="true">
                <a:solidFill>
                  <a:srgbClr val="212B7B"/>
                </a:solidFill>
                <a:latin typeface="Montserrat Bold"/>
                <a:ea typeface="Montserrat Bold"/>
                <a:cs typeface="Montserrat Bold"/>
                <a:sym typeface="Montserrat Bold"/>
              </a:rPr>
              <a:t>  Conclusion:</a:t>
            </a:r>
          </a:p>
          <a:p>
            <a:pPr algn="l" marL="607614" indent="-303807" lvl="1">
              <a:lnSpc>
                <a:spcPts val="3940"/>
              </a:lnSpc>
              <a:buFont typeface="Arial"/>
              <a:buChar char="•"/>
            </a:pPr>
            <a:r>
              <a:rPr lang="en-US" sz="2814">
                <a:solidFill>
                  <a:srgbClr val="212B7B"/>
                </a:solidFill>
                <a:latin typeface="Montserrat"/>
                <a:ea typeface="Montserrat"/>
                <a:cs typeface="Montserrat"/>
                <a:sym typeface="Montserrat"/>
              </a:rPr>
              <a:t>Dijkstra’s algorithm proved effective for real-time route optimization in smart city transportation.</a:t>
            </a:r>
          </a:p>
          <a:p>
            <a:pPr algn="l" marL="607614" indent="-303807" lvl="1">
              <a:lnSpc>
                <a:spcPts val="3940"/>
              </a:lnSpc>
              <a:buFont typeface="Arial"/>
              <a:buChar char="•"/>
            </a:pPr>
            <a:r>
              <a:rPr lang="en-US" sz="2814">
                <a:solidFill>
                  <a:srgbClr val="212B7B"/>
                </a:solidFill>
                <a:latin typeface="Montserrat"/>
                <a:ea typeface="Montserrat"/>
                <a:cs typeface="Montserrat"/>
                <a:sym typeface="Montserrat"/>
              </a:rPr>
              <a:t>By integrating traffic data, we achieved more realistic and efficient routing decisions.</a:t>
            </a:r>
          </a:p>
          <a:p>
            <a:pPr algn="l" marL="607614" indent="-303807" lvl="1">
              <a:lnSpc>
                <a:spcPts val="3940"/>
              </a:lnSpc>
              <a:buFont typeface="Arial"/>
              <a:buChar char="•"/>
            </a:pPr>
            <a:r>
              <a:rPr lang="en-US" sz="2814">
                <a:solidFill>
                  <a:srgbClr val="212B7B"/>
                </a:solidFill>
                <a:latin typeface="Montserrat"/>
                <a:ea typeface="Montserrat"/>
                <a:cs typeface="Montserrat"/>
                <a:sym typeface="Montserrat"/>
              </a:rPr>
              <a:t>The algorithm’s flexibility allowed for dynamic adjustments such as road closures and time-based traffic variations.</a:t>
            </a:r>
          </a:p>
          <a:p>
            <a:pPr algn="l">
              <a:lnSpc>
                <a:spcPts val="3940"/>
              </a:lnSpc>
            </a:pPr>
          </a:p>
        </p:txBody>
      </p:sp>
      <p:sp>
        <p:nvSpPr>
          <p:cNvPr name="Freeform 6" id="6"/>
          <p:cNvSpPr/>
          <p:nvPr/>
        </p:nvSpPr>
        <p:spPr>
          <a:xfrm flipH="false" flipV="false" rot="0">
            <a:off x="3398595" y="496171"/>
            <a:ext cx="8882096" cy="1509956"/>
          </a:xfrm>
          <a:custGeom>
            <a:avLst/>
            <a:gdLst/>
            <a:ahLst/>
            <a:cxnLst/>
            <a:rect r="r" b="b" t="t" l="l"/>
            <a:pathLst>
              <a:path h="1509956" w="8882096">
                <a:moveTo>
                  <a:pt x="0" y="0"/>
                </a:moveTo>
                <a:lnTo>
                  <a:pt x="8882097" y="0"/>
                </a:lnTo>
                <a:lnTo>
                  <a:pt x="8882097" y="1509956"/>
                </a:lnTo>
                <a:lnTo>
                  <a:pt x="0" y="150995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1899702" y="641350"/>
            <a:ext cx="11879882" cy="688974"/>
          </a:xfrm>
          <a:prstGeom prst="rect">
            <a:avLst/>
          </a:prstGeom>
        </p:spPr>
        <p:txBody>
          <a:bodyPr anchor="t" rtlCol="false" tIns="0" lIns="0" bIns="0" rIns="0">
            <a:spAutoFit/>
          </a:bodyPr>
          <a:lstStyle/>
          <a:p>
            <a:pPr algn="ctr">
              <a:lnSpc>
                <a:spcPts val="5600"/>
              </a:lnSpc>
              <a:spcBef>
                <a:spcPct val="0"/>
              </a:spcBef>
            </a:pPr>
            <a:r>
              <a:rPr lang="en-US" sz="4000">
                <a:solidFill>
                  <a:srgbClr val="FFFFFF"/>
                </a:solidFill>
                <a:latin typeface="Archivo Black"/>
                <a:ea typeface="Archivo Black"/>
                <a:cs typeface="Archivo Black"/>
                <a:sym typeface="Archivo Black"/>
              </a:rPr>
              <a:t>Conclusion &amp; Lessons Learned</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10</a:t>
            </a:r>
          </a:p>
        </p:txBody>
      </p:sp>
      <p:sp>
        <p:nvSpPr>
          <p:cNvPr name="TextBox 9" id="9"/>
          <p:cNvSpPr txBox="true"/>
          <p:nvPr/>
        </p:nvSpPr>
        <p:spPr>
          <a:xfrm rot="0">
            <a:off x="1637151" y="6188982"/>
            <a:ext cx="15684776" cy="3872922"/>
          </a:xfrm>
          <a:prstGeom prst="rect">
            <a:avLst/>
          </a:prstGeom>
        </p:spPr>
        <p:txBody>
          <a:bodyPr anchor="t" rtlCol="false" tIns="0" lIns="0" bIns="0" rIns="0">
            <a:spAutoFit/>
          </a:bodyPr>
          <a:lstStyle/>
          <a:p>
            <a:pPr algn="l">
              <a:lnSpc>
                <a:spcPts val="3881"/>
              </a:lnSpc>
            </a:pPr>
            <a:r>
              <a:rPr lang="en-US" sz="2772">
                <a:solidFill>
                  <a:srgbClr val="212B7B"/>
                </a:solidFill>
                <a:latin typeface="Montserrat"/>
                <a:ea typeface="Montserrat"/>
                <a:cs typeface="Montserrat"/>
                <a:sym typeface="Montserrat"/>
              </a:rPr>
              <a:t> </a:t>
            </a:r>
            <a:r>
              <a:rPr lang="en-US" sz="2772" b="true">
                <a:solidFill>
                  <a:srgbClr val="212B7B"/>
                </a:solidFill>
                <a:latin typeface="Montserrat Bold"/>
                <a:ea typeface="Montserrat Bold"/>
                <a:cs typeface="Montserrat Bold"/>
                <a:sym typeface="Montserrat Bold"/>
              </a:rPr>
              <a:t>  Learned the importance of:</a:t>
            </a:r>
          </a:p>
          <a:p>
            <a:pPr algn="l" marL="598640" indent="-299320" lvl="1">
              <a:lnSpc>
                <a:spcPts val="3881"/>
              </a:lnSpc>
              <a:buFont typeface="Arial"/>
              <a:buChar char="•"/>
            </a:pPr>
            <a:r>
              <a:rPr lang="en-US" sz="2772">
                <a:solidFill>
                  <a:srgbClr val="212B7B"/>
                </a:solidFill>
                <a:latin typeface="Montserrat"/>
                <a:ea typeface="Montserrat"/>
                <a:cs typeface="Montserrat"/>
                <a:sym typeface="Montserrat"/>
              </a:rPr>
              <a:t>Preprocessing data to handle missing or extreme traffic values.</a:t>
            </a:r>
          </a:p>
          <a:p>
            <a:pPr algn="l" marL="598640" indent="-299320" lvl="1">
              <a:lnSpc>
                <a:spcPts val="3881"/>
              </a:lnSpc>
              <a:buFont typeface="Arial"/>
              <a:buChar char="•"/>
            </a:pPr>
            <a:r>
              <a:rPr lang="en-US" sz="2772">
                <a:solidFill>
                  <a:srgbClr val="212B7B"/>
                </a:solidFill>
                <a:latin typeface="Montserrat"/>
                <a:ea typeface="Montserrat"/>
                <a:cs typeface="Montserrat"/>
                <a:sym typeface="Montserrat"/>
              </a:rPr>
              <a:t>Choosing the right algorithm based on the problem context (e.g., sparse vs. dense graphs).</a:t>
            </a:r>
          </a:p>
          <a:p>
            <a:pPr algn="l" marL="598640" indent="-299320" lvl="1">
              <a:lnSpc>
                <a:spcPts val="3881"/>
              </a:lnSpc>
              <a:buFont typeface="Arial"/>
              <a:buChar char="•"/>
            </a:pPr>
            <a:r>
              <a:rPr lang="en-US" sz="2772">
                <a:solidFill>
                  <a:srgbClr val="212B7B"/>
                </a:solidFill>
                <a:latin typeface="Montserrat"/>
                <a:ea typeface="Montserrat"/>
                <a:cs typeface="Montserrat"/>
                <a:sym typeface="Montserrat"/>
              </a:rPr>
              <a:t>Enhancing user experience with visual feedback (charts, maps, step-by-step routes).</a:t>
            </a:r>
          </a:p>
          <a:p>
            <a:pPr algn="l" marL="598640" indent="-299320" lvl="1">
              <a:lnSpc>
                <a:spcPts val="3881"/>
              </a:lnSpc>
              <a:buFont typeface="Arial"/>
              <a:buChar char="•"/>
            </a:pPr>
            <a:r>
              <a:rPr lang="en-US" sz="2772">
                <a:solidFill>
                  <a:srgbClr val="212B7B"/>
                </a:solidFill>
                <a:latin typeface="Montserrat"/>
                <a:ea typeface="Montserrat"/>
                <a:cs typeface="Montserrat"/>
                <a:sym typeface="Montserrat"/>
              </a:rPr>
              <a:t>This project highlighted how classic algorithms like Dijkstra’s can be adapted and scaled for modern smart city needs.</a:t>
            </a:r>
          </a:p>
          <a:p>
            <a:pPr algn="ctr">
              <a:lnSpc>
                <a:spcPts val="3881"/>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677072" cy="10287000"/>
          </a:xfrm>
          <a:custGeom>
            <a:avLst/>
            <a:gdLst/>
            <a:ahLst/>
            <a:cxnLst/>
            <a:rect r="r" b="b" t="t" l="l"/>
            <a:pathLst>
              <a:path h="10287000" w="18677072">
                <a:moveTo>
                  <a:pt x="0" y="0"/>
                </a:moveTo>
                <a:lnTo>
                  <a:pt x="18677072" y="0"/>
                </a:lnTo>
                <a:lnTo>
                  <a:pt x="18677072" y="10287000"/>
                </a:lnTo>
                <a:lnTo>
                  <a:pt x="0" y="10287000"/>
                </a:lnTo>
                <a:lnTo>
                  <a:pt x="0" y="0"/>
                </a:lnTo>
                <a:close/>
              </a:path>
            </a:pathLst>
          </a:custGeom>
          <a:blipFill>
            <a:blip r:embed="rId2"/>
            <a:stretch>
              <a:fillRect l="0" t="-40779" r="0" b="-40779"/>
            </a:stretch>
          </a:blipFill>
        </p:spPr>
      </p:sp>
      <p:sp>
        <p:nvSpPr>
          <p:cNvPr name="Freeform 3" id="3"/>
          <p:cNvSpPr/>
          <p:nvPr/>
        </p:nvSpPr>
        <p:spPr>
          <a:xfrm flipH="true" flipV="true" rot="0">
            <a:off x="3370224" y="-743052"/>
            <a:ext cx="14917776" cy="3717013"/>
          </a:xfrm>
          <a:custGeom>
            <a:avLst/>
            <a:gdLst/>
            <a:ahLst/>
            <a:cxnLst/>
            <a:rect r="r" b="b" t="t" l="l"/>
            <a:pathLst>
              <a:path h="3717013" w="14917776">
                <a:moveTo>
                  <a:pt x="14917776" y="3717012"/>
                </a:moveTo>
                <a:lnTo>
                  <a:pt x="0" y="3717012"/>
                </a:lnTo>
                <a:lnTo>
                  <a:pt x="0" y="0"/>
                </a:lnTo>
                <a:lnTo>
                  <a:pt x="14917776" y="0"/>
                </a:lnTo>
                <a:lnTo>
                  <a:pt x="14917776" y="3717012"/>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06001" y="-144433"/>
            <a:ext cx="6217225" cy="6733457"/>
          </a:xfrm>
          <a:custGeom>
            <a:avLst/>
            <a:gdLst/>
            <a:ahLst/>
            <a:cxnLst/>
            <a:rect r="r" b="b" t="t" l="l"/>
            <a:pathLst>
              <a:path h="6733457" w="6217225">
                <a:moveTo>
                  <a:pt x="0" y="0"/>
                </a:moveTo>
                <a:lnTo>
                  <a:pt x="6217225" y="0"/>
                </a:lnTo>
                <a:lnTo>
                  <a:pt x="6217225" y="6733456"/>
                </a:lnTo>
                <a:lnTo>
                  <a:pt x="0" y="673345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4600186" y="3460420"/>
            <a:ext cx="9087628" cy="3598111"/>
          </a:xfrm>
          <a:prstGeom prst="rect">
            <a:avLst/>
          </a:prstGeom>
        </p:spPr>
        <p:txBody>
          <a:bodyPr anchor="t" rtlCol="false" tIns="0" lIns="0" bIns="0" rIns="0">
            <a:spAutoFit/>
          </a:bodyPr>
          <a:lstStyle/>
          <a:p>
            <a:pPr algn="ctr">
              <a:lnSpc>
                <a:spcPts val="13856"/>
              </a:lnSpc>
            </a:pPr>
            <a:r>
              <a:rPr lang="en-US" sz="13718">
                <a:solidFill>
                  <a:srgbClr val="212B7B"/>
                </a:solidFill>
                <a:latin typeface="Archivo Black"/>
                <a:ea typeface="Archivo Black"/>
                <a:cs typeface="Archivo Black"/>
                <a:sym typeface="Archivo Black"/>
              </a:rPr>
              <a:t>Thank You</a:t>
            </a:r>
          </a:p>
        </p:txBody>
      </p:sp>
      <p:sp>
        <p:nvSpPr>
          <p:cNvPr name="Freeform 6" id="6"/>
          <p:cNvSpPr/>
          <p:nvPr/>
        </p:nvSpPr>
        <p:spPr>
          <a:xfrm flipH="true" flipV="true" rot="0">
            <a:off x="11838270" y="4261907"/>
            <a:ext cx="6449730" cy="6985268"/>
          </a:xfrm>
          <a:custGeom>
            <a:avLst/>
            <a:gdLst/>
            <a:ahLst/>
            <a:cxnLst/>
            <a:rect r="r" b="b" t="t" l="l"/>
            <a:pathLst>
              <a:path h="6985268" w="6449730">
                <a:moveTo>
                  <a:pt x="6449730" y="6985267"/>
                </a:moveTo>
                <a:lnTo>
                  <a:pt x="0" y="6985267"/>
                </a:lnTo>
                <a:lnTo>
                  <a:pt x="0" y="0"/>
                </a:lnTo>
                <a:lnTo>
                  <a:pt x="6449730" y="0"/>
                </a:lnTo>
                <a:lnTo>
                  <a:pt x="6449730" y="698526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06001" y="7306866"/>
            <a:ext cx="14917776" cy="3717013"/>
          </a:xfrm>
          <a:custGeom>
            <a:avLst/>
            <a:gdLst/>
            <a:ahLst/>
            <a:cxnLst/>
            <a:rect r="r" b="b" t="t" l="l"/>
            <a:pathLst>
              <a:path h="3717013" w="14917776">
                <a:moveTo>
                  <a:pt x="0" y="0"/>
                </a:moveTo>
                <a:lnTo>
                  <a:pt x="14917777" y="0"/>
                </a:lnTo>
                <a:lnTo>
                  <a:pt x="14917777" y="3717012"/>
                </a:lnTo>
                <a:lnTo>
                  <a:pt x="0" y="371701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212B7B"/>
                </a:solidFill>
                <a:latin typeface="Canva Sans"/>
                <a:ea typeface="Canva Sans"/>
                <a:cs typeface="Canva Sans"/>
                <a:sym typeface="Canva Sans"/>
              </a:rPr>
              <a:t>11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677072" cy="10287000"/>
          </a:xfrm>
          <a:custGeom>
            <a:avLst/>
            <a:gdLst/>
            <a:ahLst/>
            <a:cxnLst/>
            <a:rect r="r" b="b" t="t" l="l"/>
            <a:pathLst>
              <a:path h="10287000" w="18677072">
                <a:moveTo>
                  <a:pt x="18677072" y="10287000"/>
                </a:moveTo>
                <a:lnTo>
                  <a:pt x="0" y="10287000"/>
                </a:lnTo>
                <a:lnTo>
                  <a:pt x="0" y="0"/>
                </a:lnTo>
                <a:lnTo>
                  <a:pt x="18677072" y="0"/>
                </a:lnTo>
                <a:lnTo>
                  <a:pt x="18677072" y="10287000"/>
                </a:lnTo>
                <a:close/>
              </a:path>
            </a:pathLst>
          </a:custGeom>
          <a:blipFill>
            <a:blip r:embed="rId2"/>
            <a:stretch>
              <a:fillRect l="0" t="-40779" r="0" b="-40779"/>
            </a:stretch>
          </a:blipFill>
        </p:spPr>
      </p:sp>
      <p:sp>
        <p:nvSpPr>
          <p:cNvPr name="Freeform 3" id="3"/>
          <p:cNvSpPr/>
          <p:nvPr/>
        </p:nvSpPr>
        <p:spPr>
          <a:xfrm flipH="true" flipV="true" rot="0">
            <a:off x="0" y="0"/>
            <a:ext cx="18288000" cy="4556760"/>
          </a:xfrm>
          <a:custGeom>
            <a:avLst/>
            <a:gdLst/>
            <a:ahLst/>
            <a:cxnLst/>
            <a:rect r="r" b="b" t="t" l="l"/>
            <a:pathLst>
              <a:path h="4556760" w="18288000">
                <a:moveTo>
                  <a:pt x="18288000" y="4556760"/>
                </a:moveTo>
                <a:lnTo>
                  <a:pt x="0" y="4556760"/>
                </a:lnTo>
                <a:lnTo>
                  <a:pt x="0" y="0"/>
                </a:lnTo>
                <a:lnTo>
                  <a:pt x="18288000" y="0"/>
                </a:lnTo>
                <a:lnTo>
                  <a:pt x="18288000" y="455676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423905" y="6642269"/>
            <a:ext cx="18288000" cy="4556760"/>
          </a:xfrm>
          <a:custGeom>
            <a:avLst/>
            <a:gdLst/>
            <a:ahLst/>
            <a:cxnLst/>
            <a:rect r="r" b="b" t="t" l="l"/>
            <a:pathLst>
              <a:path h="4556760" w="18288000">
                <a:moveTo>
                  <a:pt x="0" y="0"/>
                </a:moveTo>
                <a:lnTo>
                  <a:pt x="18288000" y="0"/>
                </a:lnTo>
                <a:lnTo>
                  <a:pt x="18288000" y="4556760"/>
                </a:lnTo>
                <a:lnTo>
                  <a:pt x="0" y="455676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3625964" y="2290045"/>
            <a:ext cx="11036071" cy="3082925"/>
          </a:xfrm>
          <a:prstGeom prst="rect">
            <a:avLst/>
          </a:prstGeom>
        </p:spPr>
        <p:txBody>
          <a:bodyPr anchor="t" rtlCol="false" tIns="0" lIns="0" bIns="0" rIns="0">
            <a:spAutoFit/>
          </a:bodyPr>
          <a:lstStyle/>
          <a:p>
            <a:pPr algn="ctr">
              <a:lnSpc>
                <a:spcPts val="4900"/>
              </a:lnSpc>
            </a:pPr>
            <a:r>
              <a:rPr lang="en-US" sz="3500" b="true">
                <a:solidFill>
                  <a:srgbClr val="212B7B"/>
                </a:solidFill>
                <a:latin typeface="Montserrat Bold"/>
                <a:ea typeface="Montserrat Bold"/>
                <a:cs typeface="Montserrat Bold"/>
                <a:sym typeface="Montserrat Bold"/>
              </a:rPr>
              <a:t>Definition:</a:t>
            </a:r>
            <a:r>
              <a:rPr lang="en-US" sz="3500">
                <a:solidFill>
                  <a:srgbClr val="212B7B"/>
                </a:solidFill>
                <a:latin typeface="Montserrat"/>
                <a:ea typeface="Montserrat"/>
                <a:cs typeface="Montserrat"/>
                <a:sym typeface="Montserrat"/>
              </a:rPr>
              <a:t> Dijkstra’s algorithm is a deterministic graph traversal method for finding the shortest paths from a single source to all other vertices in a graph with non-negative edge weights.</a:t>
            </a:r>
          </a:p>
          <a:p>
            <a:pPr algn="ctr">
              <a:lnSpc>
                <a:spcPts val="4900"/>
              </a:lnSpc>
              <a:spcBef>
                <a:spcPct val="0"/>
              </a:spcBef>
            </a:pPr>
          </a:p>
        </p:txBody>
      </p:sp>
      <p:sp>
        <p:nvSpPr>
          <p:cNvPr name="Freeform 6" id="6"/>
          <p:cNvSpPr/>
          <p:nvPr/>
        </p:nvSpPr>
        <p:spPr>
          <a:xfrm flipH="false" flipV="false" rot="0">
            <a:off x="5230735" y="822592"/>
            <a:ext cx="6325231" cy="1075289"/>
          </a:xfrm>
          <a:custGeom>
            <a:avLst/>
            <a:gdLst/>
            <a:ahLst/>
            <a:cxnLst/>
            <a:rect r="r" b="b" t="t" l="l"/>
            <a:pathLst>
              <a:path h="1075289" w="6325231">
                <a:moveTo>
                  <a:pt x="0" y="0"/>
                </a:moveTo>
                <a:lnTo>
                  <a:pt x="6325231" y="0"/>
                </a:lnTo>
                <a:lnTo>
                  <a:pt x="6325231" y="1075290"/>
                </a:lnTo>
                <a:lnTo>
                  <a:pt x="0" y="107529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2720235" y="708292"/>
            <a:ext cx="11346233" cy="1802728"/>
          </a:xfrm>
          <a:prstGeom prst="rect">
            <a:avLst/>
          </a:prstGeom>
        </p:spPr>
        <p:txBody>
          <a:bodyPr anchor="t" rtlCol="false" tIns="0" lIns="0" bIns="0" rIns="0">
            <a:spAutoFit/>
          </a:bodyPr>
          <a:lstStyle/>
          <a:p>
            <a:pPr algn="ctr">
              <a:lnSpc>
                <a:spcPts val="7220"/>
              </a:lnSpc>
            </a:pPr>
            <a:r>
              <a:rPr lang="en-US" sz="5157">
                <a:solidFill>
                  <a:srgbClr val="FFFFFF"/>
                </a:solidFill>
                <a:latin typeface="Archivo Black"/>
                <a:ea typeface="Archivo Black"/>
                <a:cs typeface="Archivo Black"/>
                <a:sym typeface="Archivo Black"/>
              </a:rPr>
              <a:t>Introduction </a:t>
            </a:r>
          </a:p>
          <a:p>
            <a:pPr algn="ctr">
              <a:lnSpc>
                <a:spcPts val="7220"/>
              </a:lnSpc>
              <a:spcBef>
                <a:spcPct val="0"/>
              </a:spcBef>
            </a:pP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2</a:t>
            </a:r>
          </a:p>
        </p:txBody>
      </p:sp>
      <p:sp>
        <p:nvSpPr>
          <p:cNvPr name="TextBox 9" id="9"/>
          <p:cNvSpPr txBox="true"/>
          <p:nvPr/>
        </p:nvSpPr>
        <p:spPr>
          <a:xfrm rot="0">
            <a:off x="1622571" y="5067300"/>
            <a:ext cx="13827316" cy="4321175"/>
          </a:xfrm>
          <a:prstGeom prst="rect">
            <a:avLst/>
          </a:prstGeom>
        </p:spPr>
        <p:txBody>
          <a:bodyPr anchor="t" rtlCol="false" tIns="0" lIns="0" bIns="0" rIns="0">
            <a:spAutoFit/>
          </a:bodyPr>
          <a:lstStyle/>
          <a:p>
            <a:pPr algn="l">
              <a:lnSpc>
                <a:spcPts val="4900"/>
              </a:lnSpc>
            </a:pPr>
            <a:r>
              <a:rPr lang="en-US" sz="3500">
                <a:solidFill>
                  <a:srgbClr val="212B7B"/>
                </a:solidFill>
                <a:latin typeface="Montserrat"/>
                <a:ea typeface="Montserrat"/>
                <a:cs typeface="Montserrat"/>
                <a:sym typeface="Montserrat"/>
              </a:rPr>
              <a:t>                 </a:t>
            </a:r>
            <a:r>
              <a:rPr lang="en-US" sz="3500" b="true">
                <a:solidFill>
                  <a:srgbClr val="212B7B"/>
                </a:solidFill>
                <a:latin typeface="Montserrat Bold"/>
                <a:ea typeface="Montserrat Bold"/>
                <a:cs typeface="Montserrat Bold"/>
                <a:sym typeface="Montserrat Bold"/>
              </a:rPr>
              <a:t> Key Characteristics:</a:t>
            </a:r>
          </a:p>
          <a:p>
            <a:pPr algn="l" marL="1511301" indent="-503767" lvl="2">
              <a:lnSpc>
                <a:spcPts val="4900"/>
              </a:lnSpc>
              <a:buFont typeface="Arial"/>
              <a:buChar char="⚬"/>
            </a:pPr>
            <a:r>
              <a:rPr lang="en-US" sz="3500">
                <a:solidFill>
                  <a:srgbClr val="212B7B"/>
                </a:solidFill>
                <a:latin typeface="Montserrat"/>
                <a:ea typeface="Montserrat"/>
                <a:cs typeface="Montserrat"/>
                <a:sym typeface="Montserrat"/>
              </a:rPr>
              <a:t> Greedy strategy</a:t>
            </a:r>
          </a:p>
          <a:p>
            <a:pPr algn="l" marL="1511301" indent="-503767" lvl="2">
              <a:lnSpc>
                <a:spcPts val="4900"/>
              </a:lnSpc>
              <a:buFont typeface="Arial"/>
              <a:buChar char="⚬"/>
            </a:pPr>
            <a:r>
              <a:rPr lang="en-US" sz="3500">
                <a:solidFill>
                  <a:srgbClr val="212B7B"/>
                </a:solidFill>
                <a:latin typeface="Montserrat"/>
                <a:ea typeface="Montserrat"/>
                <a:cs typeface="Montserrat"/>
                <a:sym typeface="Montserrat"/>
              </a:rPr>
              <a:t>Explores the most promising nodes first based on shortest tentative distance</a:t>
            </a:r>
          </a:p>
          <a:p>
            <a:pPr algn="l" marL="1511301" indent="-503767" lvl="2">
              <a:lnSpc>
                <a:spcPts val="4900"/>
              </a:lnSpc>
              <a:buFont typeface="Arial"/>
              <a:buChar char="⚬"/>
            </a:pPr>
            <a:r>
              <a:rPr lang="en-US" sz="3500">
                <a:solidFill>
                  <a:srgbClr val="212B7B"/>
                </a:solidFill>
                <a:latin typeface="Montserrat"/>
                <a:ea typeface="Montserrat"/>
                <a:cs typeface="Montserrat"/>
                <a:sym typeface="Montserrat"/>
              </a:rPr>
              <a:t>Ensures optimal solution through local decision making</a:t>
            </a:r>
          </a:p>
          <a:p>
            <a:pPr algn="ctr">
              <a:lnSpc>
                <a:spcPts val="4900"/>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677072" cy="10287000"/>
          </a:xfrm>
          <a:custGeom>
            <a:avLst/>
            <a:gdLst/>
            <a:ahLst/>
            <a:cxnLst/>
            <a:rect r="r" b="b" t="t" l="l"/>
            <a:pathLst>
              <a:path h="10287000" w="18677072">
                <a:moveTo>
                  <a:pt x="18677072" y="10287000"/>
                </a:moveTo>
                <a:lnTo>
                  <a:pt x="0" y="10287000"/>
                </a:lnTo>
                <a:lnTo>
                  <a:pt x="0" y="0"/>
                </a:lnTo>
                <a:lnTo>
                  <a:pt x="18677072" y="0"/>
                </a:lnTo>
                <a:lnTo>
                  <a:pt x="18677072" y="10287000"/>
                </a:lnTo>
                <a:close/>
              </a:path>
            </a:pathLst>
          </a:custGeom>
          <a:blipFill>
            <a:blip r:embed="rId2"/>
            <a:stretch>
              <a:fillRect l="0" t="-40779" r="0" b="-40779"/>
            </a:stretch>
          </a:blipFill>
        </p:spPr>
      </p:sp>
      <p:sp>
        <p:nvSpPr>
          <p:cNvPr name="Freeform 3" id="3"/>
          <p:cNvSpPr/>
          <p:nvPr/>
        </p:nvSpPr>
        <p:spPr>
          <a:xfrm flipH="false" flipV="false" rot="0">
            <a:off x="-170328" y="9002972"/>
            <a:ext cx="9744282" cy="2427950"/>
          </a:xfrm>
          <a:custGeom>
            <a:avLst/>
            <a:gdLst/>
            <a:ahLst/>
            <a:cxnLst/>
            <a:rect r="r" b="b" t="t" l="l"/>
            <a:pathLst>
              <a:path h="2427950" w="9744282">
                <a:moveTo>
                  <a:pt x="0" y="0"/>
                </a:moveTo>
                <a:lnTo>
                  <a:pt x="9744282" y="0"/>
                </a:lnTo>
                <a:lnTo>
                  <a:pt x="9744282" y="2427950"/>
                </a:lnTo>
                <a:lnTo>
                  <a:pt x="0" y="242795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70328" y="1951825"/>
            <a:ext cx="18072307" cy="7843520"/>
          </a:xfrm>
          <a:prstGeom prst="rect">
            <a:avLst/>
          </a:prstGeom>
        </p:spPr>
        <p:txBody>
          <a:bodyPr anchor="t" rtlCol="false" tIns="0" lIns="0" bIns="0" rIns="0">
            <a:spAutoFit/>
          </a:bodyPr>
          <a:lstStyle/>
          <a:p>
            <a:pPr algn="ctr" marL="690882" indent="-345441" lvl="1">
              <a:lnSpc>
                <a:spcPts val="4480"/>
              </a:lnSpc>
              <a:buAutoNum type="arabicPeriod" startAt="1"/>
            </a:pPr>
            <a:r>
              <a:rPr lang="en-US" sz="3200">
                <a:solidFill>
                  <a:srgbClr val="212B7B"/>
                </a:solidFill>
                <a:latin typeface="Montserrat"/>
                <a:ea typeface="Montserrat"/>
                <a:cs typeface="Montserrat"/>
                <a:sym typeface="Montserrat"/>
              </a:rPr>
              <a:t>Set initial distances for all vertices: 0 for the source vertex, and infinity for all the other.</a:t>
            </a:r>
          </a:p>
          <a:p>
            <a:pPr algn="ctr" marL="690882" indent="-345441" lvl="1">
              <a:lnSpc>
                <a:spcPts val="4480"/>
              </a:lnSpc>
              <a:buAutoNum type="arabicPeriod" startAt="1"/>
            </a:pPr>
            <a:r>
              <a:rPr lang="en-US" sz="3200">
                <a:solidFill>
                  <a:srgbClr val="212B7B"/>
                </a:solidFill>
                <a:latin typeface="Montserrat"/>
                <a:ea typeface="Montserrat"/>
                <a:cs typeface="Montserrat"/>
                <a:sym typeface="Montserrat"/>
              </a:rPr>
              <a:t>Choose the unvisited vertex with the shortest distance from the start to be the current vertex. So the algorithm will always start with the source as the current vertex.</a:t>
            </a:r>
          </a:p>
          <a:p>
            <a:pPr algn="ctr" marL="690882" indent="-345441" lvl="1">
              <a:lnSpc>
                <a:spcPts val="4480"/>
              </a:lnSpc>
              <a:buAutoNum type="arabicPeriod" startAt="1"/>
            </a:pPr>
            <a:r>
              <a:rPr lang="en-US" sz="3200">
                <a:solidFill>
                  <a:srgbClr val="212B7B"/>
                </a:solidFill>
                <a:latin typeface="Montserrat"/>
                <a:ea typeface="Montserrat"/>
                <a:cs typeface="Montserrat"/>
                <a:sym typeface="Montserrat"/>
              </a:rPr>
              <a:t>For each of the current vertex's unvisited neighbor vertices, calculate the distance from the source and update the distance if the new, calculated, distance is lower.</a:t>
            </a:r>
          </a:p>
          <a:p>
            <a:pPr algn="ctr" marL="690882" indent="-345441" lvl="1">
              <a:lnSpc>
                <a:spcPts val="4480"/>
              </a:lnSpc>
              <a:buAutoNum type="arabicPeriod" startAt="1"/>
            </a:pPr>
            <a:r>
              <a:rPr lang="en-US" sz="3200">
                <a:solidFill>
                  <a:srgbClr val="212B7B"/>
                </a:solidFill>
                <a:latin typeface="Montserrat"/>
                <a:ea typeface="Montserrat"/>
                <a:cs typeface="Montserrat"/>
                <a:sym typeface="Montserrat"/>
              </a:rPr>
              <a:t>We are now done with the current vertex, so we mark it as visited. A visited vertex is not checked again.</a:t>
            </a:r>
          </a:p>
          <a:p>
            <a:pPr algn="ctr" marL="690882" indent="-345441" lvl="1">
              <a:lnSpc>
                <a:spcPts val="4480"/>
              </a:lnSpc>
              <a:buAutoNum type="arabicPeriod" startAt="1"/>
            </a:pPr>
            <a:r>
              <a:rPr lang="en-US" sz="3200">
                <a:solidFill>
                  <a:srgbClr val="212B7B"/>
                </a:solidFill>
                <a:latin typeface="Montserrat"/>
                <a:ea typeface="Montserrat"/>
                <a:cs typeface="Montserrat"/>
                <a:sym typeface="Montserrat"/>
              </a:rPr>
              <a:t>Go back to step 2 to choose a new current vertex, and keep repeating these steps until all vertices are visited.</a:t>
            </a:r>
          </a:p>
          <a:p>
            <a:pPr algn="ctr" marL="690882" indent="-345441" lvl="1">
              <a:lnSpc>
                <a:spcPts val="4480"/>
              </a:lnSpc>
              <a:buAutoNum type="arabicPeriod" startAt="1"/>
            </a:pPr>
            <a:r>
              <a:rPr lang="en-US" sz="3200">
                <a:solidFill>
                  <a:srgbClr val="212B7B"/>
                </a:solidFill>
                <a:latin typeface="Montserrat"/>
                <a:ea typeface="Montserrat"/>
                <a:cs typeface="Montserrat"/>
                <a:sym typeface="Montserrat"/>
              </a:rPr>
              <a:t>In the end we are left with the shortest path from the source vertex to every other vertex in the graph.</a:t>
            </a:r>
          </a:p>
          <a:p>
            <a:pPr algn="ctr" marL="690882" indent="-345441" lvl="1">
              <a:lnSpc>
                <a:spcPts val="4480"/>
              </a:lnSpc>
              <a:buAutoNum type="arabicPeriod" startAt="1"/>
            </a:pPr>
          </a:p>
        </p:txBody>
      </p:sp>
      <p:sp>
        <p:nvSpPr>
          <p:cNvPr name="Freeform 5" id="5"/>
          <p:cNvSpPr/>
          <p:nvPr/>
        </p:nvSpPr>
        <p:spPr>
          <a:xfrm flipH="false" flipV="false" rot="0">
            <a:off x="5038815" y="521919"/>
            <a:ext cx="6978720" cy="1186382"/>
          </a:xfrm>
          <a:custGeom>
            <a:avLst/>
            <a:gdLst/>
            <a:ahLst/>
            <a:cxnLst/>
            <a:rect r="r" b="b" t="t" l="l"/>
            <a:pathLst>
              <a:path h="1186382" w="6978720">
                <a:moveTo>
                  <a:pt x="0" y="0"/>
                </a:moveTo>
                <a:lnTo>
                  <a:pt x="6978720" y="0"/>
                </a:lnTo>
                <a:lnTo>
                  <a:pt x="6978720" y="1186383"/>
                </a:lnTo>
                <a:lnTo>
                  <a:pt x="0" y="118638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2588234" y="417144"/>
            <a:ext cx="11879882" cy="920115"/>
          </a:xfrm>
          <a:prstGeom prst="rect">
            <a:avLst/>
          </a:prstGeom>
        </p:spPr>
        <p:txBody>
          <a:bodyPr anchor="t" rtlCol="false" tIns="0" lIns="0" bIns="0" rIns="0">
            <a:spAutoFit/>
          </a:bodyPr>
          <a:lstStyle/>
          <a:p>
            <a:pPr algn="ctr">
              <a:lnSpc>
                <a:spcPts val="7559"/>
              </a:lnSpc>
              <a:spcBef>
                <a:spcPct val="0"/>
              </a:spcBef>
            </a:pPr>
            <a:r>
              <a:rPr lang="en-US" sz="5400">
                <a:solidFill>
                  <a:srgbClr val="FFFFFF"/>
                </a:solidFill>
                <a:latin typeface="Archivo Black"/>
                <a:ea typeface="Archivo Black"/>
                <a:cs typeface="Archivo Black"/>
                <a:sym typeface="Archivo Black"/>
              </a:rPr>
              <a:t>How it works</a:t>
            </a:r>
          </a:p>
        </p:txBody>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3</a:t>
            </a:r>
          </a:p>
        </p:txBody>
      </p:sp>
      <p:sp>
        <p:nvSpPr>
          <p:cNvPr name="Freeform 8" id="8"/>
          <p:cNvSpPr/>
          <p:nvPr/>
        </p:nvSpPr>
        <p:spPr>
          <a:xfrm flipH="true" flipV="true" rot="0">
            <a:off x="12209455" y="-442723"/>
            <a:ext cx="6253813" cy="1558242"/>
          </a:xfrm>
          <a:custGeom>
            <a:avLst/>
            <a:gdLst/>
            <a:ahLst/>
            <a:cxnLst/>
            <a:rect r="r" b="b" t="t" l="l"/>
            <a:pathLst>
              <a:path h="1558242" w="6253813">
                <a:moveTo>
                  <a:pt x="6253813" y="1558242"/>
                </a:moveTo>
                <a:lnTo>
                  <a:pt x="0" y="1558242"/>
                </a:lnTo>
                <a:lnTo>
                  <a:pt x="0" y="0"/>
                </a:lnTo>
                <a:lnTo>
                  <a:pt x="6253813" y="0"/>
                </a:lnTo>
                <a:lnTo>
                  <a:pt x="6253813" y="1558242"/>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6316" y="-50594"/>
            <a:ext cx="18677072" cy="10287000"/>
          </a:xfrm>
          <a:custGeom>
            <a:avLst/>
            <a:gdLst/>
            <a:ahLst/>
            <a:cxnLst/>
            <a:rect r="r" b="b" t="t" l="l"/>
            <a:pathLst>
              <a:path h="10287000" w="18677072">
                <a:moveTo>
                  <a:pt x="0" y="0"/>
                </a:moveTo>
                <a:lnTo>
                  <a:pt x="18677073" y="0"/>
                </a:lnTo>
                <a:lnTo>
                  <a:pt x="18677073" y="10287000"/>
                </a:lnTo>
                <a:lnTo>
                  <a:pt x="0" y="10287000"/>
                </a:lnTo>
                <a:lnTo>
                  <a:pt x="0" y="0"/>
                </a:lnTo>
                <a:close/>
              </a:path>
            </a:pathLst>
          </a:custGeom>
          <a:blipFill>
            <a:blip r:embed="rId2"/>
            <a:stretch>
              <a:fillRect l="0" t="-40779" r="0" b="-40779"/>
            </a:stretch>
          </a:blipFill>
        </p:spPr>
      </p:sp>
      <p:sp>
        <p:nvSpPr>
          <p:cNvPr name="Freeform 3" id="3"/>
          <p:cNvSpPr/>
          <p:nvPr/>
        </p:nvSpPr>
        <p:spPr>
          <a:xfrm flipH="true" flipV="true" rot="0">
            <a:off x="4025006" y="-144433"/>
            <a:ext cx="14917776" cy="3717013"/>
          </a:xfrm>
          <a:custGeom>
            <a:avLst/>
            <a:gdLst/>
            <a:ahLst/>
            <a:cxnLst/>
            <a:rect r="r" b="b" t="t" l="l"/>
            <a:pathLst>
              <a:path h="3717013" w="14917776">
                <a:moveTo>
                  <a:pt x="14917776" y="3717012"/>
                </a:moveTo>
                <a:lnTo>
                  <a:pt x="0" y="3717012"/>
                </a:lnTo>
                <a:lnTo>
                  <a:pt x="0" y="0"/>
                </a:lnTo>
                <a:lnTo>
                  <a:pt x="14917776" y="0"/>
                </a:lnTo>
                <a:lnTo>
                  <a:pt x="14917776" y="3717012"/>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06001" y="-144433"/>
            <a:ext cx="4471814" cy="4843120"/>
          </a:xfrm>
          <a:custGeom>
            <a:avLst/>
            <a:gdLst/>
            <a:ahLst/>
            <a:cxnLst/>
            <a:rect r="r" b="b" t="t" l="l"/>
            <a:pathLst>
              <a:path h="4843120" w="4471814">
                <a:moveTo>
                  <a:pt x="0" y="0"/>
                </a:moveTo>
                <a:lnTo>
                  <a:pt x="4471815" y="0"/>
                </a:lnTo>
                <a:lnTo>
                  <a:pt x="4471815" y="4843120"/>
                </a:lnTo>
                <a:lnTo>
                  <a:pt x="0" y="484312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true" rot="0">
            <a:off x="14201316" y="6183413"/>
            <a:ext cx="4741466" cy="5135162"/>
          </a:xfrm>
          <a:custGeom>
            <a:avLst/>
            <a:gdLst/>
            <a:ahLst/>
            <a:cxnLst/>
            <a:rect r="r" b="b" t="t" l="l"/>
            <a:pathLst>
              <a:path h="5135162" w="4741466">
                <a:moveTo>
                  <a:pt x="4741466" y="5135162"/>
                </a:moveTo>
                <a:lnTo>
                  <a:pt x="0" y="5135162"/>
                </a:lnTo>
                <a:lnTo>
                  <a:pt x="0" y="0"/>
                </a:lnTo>
                <a:lnTo>
                  <a:pt x="4741466" y="0"/>
                </a:lnTo>
                <a:lnTo>
                  <a:pt x="4741466" y="5135162"/>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0" y="7399794"/>
            <a:ext cx="14917776" cy="3717013"/>
          </a:xfrm>
          <a:custGeom>
            <a:avLst/>
            <a:gdLst/>
            <a:ahLst/>
            <a:cxnLst/>
            <a:rect r="r" b="b" t="t" l="l"/>
            <a:pathLst>
              <a:path h="3717013" w="14917776">
                <a:moveTo>
                  <a:pt x="0" y="0"/>
                </a:moveTo>
                <a:lnTo>
                  <a:pt x="14917776" y="0"/>
                </a:lnTo>
                <a:lnTo>
                  <a:pt x="14917776" y="3717012"/>
                </a:lnTo>
                <a:lnTo>
                  <a:pt x="0" y="371701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2029906" y="2361698"/>
            <a:ext cx="10938736" cy="1540539"/>
          </a:xfrm>
          <a:custGeom>
            <a:avLst/>
            <a:gdLst/>
            <a:ahLst/>
            <a:cxnLst/>
            <a:rect r="r" b="b" t="t" l="l"/>
            <a:pathLst>
              <a:path h="1540539" w="10938736">
                <a:moveTo>
                  <a:pt x="0" y="0"/>
                </a:moveTo>
                <a:lnTo>
                  <a:pt x="10938737" y="0"/>
                </a:lnTo>
                <a:lnTo>
                  <a:pt x="10938737" y="1540539"/>
                </a:lnTo>
                <a:lnTo>
                  <a:pt x="0" y="154053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3709865" y="2431776"/>
            <a:ext cx="8928283" cy="1470461"/>
          </a:xfrm>
          <a:prstGeom prst="rect">
            <a:avLst/>
          </a:prstGeom>
        </p:spPr>
        <p:txBody>
          <a:bodyPr anchor="t" rtlCol="false" tIns="0" lIns="0" bIns="0" rIns="0">
            <a:spAutoFit/>
          </a:bodyPr>
          <a:lstStyle/>
          <a:p>
            <a:pPr algn="just">
              <a:lnSpc>
                <a:spcPts val="2978"/>
              </a:lnSpc>
            </a:pPr>
          </a:p>
          <a:p>
            <a:pPr algn="just">
              <a:lnSpc>
                <a:spcPts val="2978"/>
              </a:lnSpc>
            </a:pPr>
            <a:r>
              <a:rPr lang="en-US" sz="2127" b="true">
                <a:solidFill>
                  <a:srgbClr val="FFFFFF"/>
                </a:solidFill>
                <a:latin typeface="Montserrat Bold"/>
                <a:ea typeface="Montserrat Bold"/>
                <a:cs typeface="Montserrat Bold"/>
                <a:sym typeface="Montserrat Bold"/>
              </a:rPr>
              <a:t>   Real-time GPS and mapping systems (Google Maps, Waze)</a:t>
            </a:r>
          </a:p>
          <a:p>
            <a:pPr algn="just">
              <a:lnSpc>
                <a:spcPts val="2978"/>
              </a:lnSpc>
            </a:pPr>
          </a:p>
          <a:p>
            <a:pPr algn="just">
              <a:lnSpc>
                <a:spcPts val="2978"/>
              </a:lnSpc>
              <a:spcBef>
                <a:spcPct val="0"/>
              </a:spcBef>
            </a:pPr>
          </a:p>
        </p:txBody>
      </p:sp>
      <p:sp>
        <p:nvSpPr>
          <p:cNvPr name="TextBox 9" id="9"/>
          <p:cNvSpPr txBox="true"/>
          <p:nvPr/>
        </p:nvSpPr>
        <p:spPr>
          <a:xfrm rot="0">
            <a:off x="2029906" y="2430031"/>
            <a:ext cx="1679959" cy="1260998"/>
          </a:xfrm>
          <a:prstGeom prst="rect">
            <a:avLst/>
          </a:prstGeom>
        </p:spPr>
        <p:txBody>
          <a:bodyPr anchor="t" rtlCol="false" tIns="0" lIns="0" bIns="0" rIns="0">
            <a:spAutoFit/>
          </a:bodyPr>
          <a:lstStyle/>
          <a:p>
            <a:pPr algn="ctr">
              <a:lnSpc>
                <a:spcPts val="10296"/>
              </a:lnSpc>
              <a:spcBef>
                <a:spcPct val="0"/>
              </a:spcBef>
            </a:pPr>
            <a:r>
              <a:rPr lang="en-US" sz="7354">
                <a:solidFill>
                  <a:srgbClr val="5B87A9"/>
                </a:solidFill>
                <a:latin typeface="Archivo Black"/>
                <a:ea typeface="Archivo Black"/>
                <a:cs typeface="Archivo Black"/>
                <a:sym typeface="Archivo Black"/>
              </a:rPr>
              <a:t>1.</a:t>
            </a:r>
          </a:p>
        </p:txBody>
      </p:sp>
      <p:sp>
        <p:nvSpPr>
          <p:cNvPr name="Freeform 10" id="10"/>
          <p:cNvSpPr/>
          <p:nvPr/>
        </p:nvSpPr>
        <p:spPr>
          <a:xfrm flipH="false" flipV="false" rot="0">
            <a:off x="2029906" y="4197512"/>
            <a:ext cx="10938736" cy="1540539"/>
          </a:xfrm>
          <a:custGeom>
            <a:avLst/>
            <a:gdLst/>
            <a:ahLst/>
            <a:cxnLst/>
            <a:rect r="r" b="b" t="t" l="l"/>
            <a:pathLst>
              <a:path h="1540539" w="10938736">
                <a:moveTo>
                  <a:pt x="0" y="0"/>
                </a:moveTo>
                <a:lnTo>
                  <a:pt x="10938737" y="0"/>
                </a:lnTo>
                <a:lnTo>
                  <a:pt x="10938737" y="1540538"/>
                </a:lnTo>
                <a:lnTo>
                  <a:pt x="0" y="154053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2029906" y="4296056"/>
            <a:ext cx="1679959" cy="1260998"/>
          </a:xfrm>
          <a:prstGeom prst="rect">
            <a:avLst/>
          </a:prstGeom>
        </p:spPr>
        <p:txBody>
          <a:bodyPr anchor="t" rtlCol="false" tIns="0" lIns="0" bIns="0" rIns="0">
            <a:spAutoFit/>
          </a:bodyPr>
          <a:lstStyle/>
          <a:p>
            <a:pPr algn="ctr">
              <a:lnSpc>
                <a:spcPts val="10296"/>
              </a:lnSpc>
              <a:spcBef>
                <a:spcPct val="0"/>
              </a:spcBef>
            </a:pPr>
            <a:r>
              <a:rPr lang="en-US" sz="7354">
                <a:solidFill>
                  <a:srgbClr val="5B87A9"/>
                </a:solidFill>
                <a:latin typeface="Archivo Black"/>
                <a:ea typeface="Archivo Black"/>
                <a:cs typeface="Archivo Black"/>
                <a:sym typeface="Archivo Black"/>
              </a:rPr>
              <a:t>2.</a:t>
            </a:r>
          </a:p>
        </p:txBody>
      </p:sp>
      <p:sp>
        <p:nvSpPr>
          <p:cNvPr name="Freeform 12" id="12"/>
          <p:cNvSpPr/>
          <p:nvPr/>
        </p:nvSpPr>
        <p:spPr>
          <a:xfrm flipH="false" flipV="false" rot="0">
            <a:off x="2029906" y="5972006"/>
            <a:ext cx="10941568" cy="1540937"/>
          </a:xfrm>
          <a:custGeom>
            <a:avLst/>
            <a:gdLst/>
            <a:ahLst/>
            <a:cxnLst/>
            <a:rect r="r" b="b" t="t" l="l"/>
            <a:pathLst>
              <a:path h="1540937" w="10941568">
                <a:moveTo>
                  <a:pt x="0" y="0"/>
                </a:moveTo>
                <a:lnTo>
                  <a:pt x="10941568" y="0"/>
                </a:lnTo>
                <a:lnTo>
                  <a:pt x="10941568" y="1540937"/>
                </a:lnTo>
                <a:lnTo>
                  <a:pt x="0" y="154093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2029906" y="6040538"/>
            <a:ext cx="1679959" cy="1260998"/>
          </a:xfrm>
          <a:prstGeom prst="rect">
            <a:avLst/>
          </a:prstGeom>
        </p:spPr>
        <p:txBody>
          <a:bodyPr anchor="t" rtlCol="false" tIns="0" lIns="0" bIns="0" rIns="0">
            <a:spAutoFit/>
          </a:bodyPr>
          <a:lstStyle/>
          <a:p>
            <a:pPr algn="ctr">
              <a:lnSpc>
                <a:spcPts val="10296"/>
              </a:lnSpc>
              <a:spcBef>
                <a:spcPct val="0"/>
              </a:spcBef>
            </a:pPr>
            <a:r>
              <a:rPr lang="en-US" sz="7354">
                <a:solidFill>
                  <a:srgbClr val="5B87A9"/>
                </a:solidFill>
                <a:latin typeface="Archivo Black"/>
                <a:ea typeface="Archivo Black"/>
                <a:cs typeface="Archivo Black"/>
                <a:sym typeface="Archivo Black"/>
              </a:rPr>
              <a:t>3.</a:t>
            </a:r>
          </a:p>
        </p:txBody>
      </p:sp>
      <p:sp>
        <p:nvSpPr>
          <p:cNvPr name="TextBox 14" id="14"/>
          <p:cNvSpPr txBox="true"/>
          <p:nvPr/>
        </p:nvSpPr>
        <p:spPr>
          <a:xfrm rot="0">
            <a:off x="3709865" y="4340262"/>
            <a:ext cx="11645912" cy="1216792"/>
          </a:xfrm>
          <a:prstGeom prst="rect">
            <a:avLst/>
          </a:prstGeom>
        </p:spPr>
        <p:txBody>
          <a:bodyPr anchor="t" rtlCol="false" tIns="0" lIns="0" bIns="0" rIns="0">
            <a:spAutoFit/>
          </a:bodyPr>
          <a:lstStyle/>
          <a:p>
            <a:pPr algn="just">
              <a:lnSpc>
                <a:spcPts val="3282"/>
              </a:lnSpc>
            </a:pPr>
          </a:p>
          <a:p>
            <a:pPr algn="just">
              <a:lnSpc>
                <a:spcPts val="3282"/>
              </a:lnSpc>
            </a:pPr>
            <a:r>
              <a:rPr lang="en-US" sz="2344" b="true">
                <a:solidFill>
                  <a:srgbClr val="FFFFFF"/>
                </a:solidFill>
                <a:latin typeface="Montserrat Bold"/>
                <a:ea typeface="Montserrat Bold"/>
                <a:cs typeface="Montserrat Bold"/>
                <a:sym typeface="Montserrat Bold"/>
              </a:rPr>
              <a:t>Dynamic route optimization in transportation networks</a:t>
            </a:r>
          </a:p>
          <a:p>
            <a:pPr algn="just">
              <a:lnSpc>
                <a:spcPts val="3282"/>
              </a:lnSpc>
              <a:spcBef>
                <a:spcPct val="0"/>
              </a:spcBef>
            </a:pPr>
          </a:p>
        </p:txBody>
      </p:sp>
      <p:sp>
        <p:nvSpPr>
          <p:cNvPr name="TextBox 15" id="15"/>
          <p:cNvSpPr txBox="true"/>
          <p:nvPr/>
        </p:nvSpPr>
        <p:spPr>
          <a:xfrm rot="0">
            <a:off x="3815613" y="6023800"/>
            <a:ext cx="6879076" cy="1216792"/>
          </a:xfrm>
          <a:prstGeom prst="rect">
            <a:avLst/>
          </a:prstGeom>
        </p:spPr>
        <p:txBody>
          <a:bodyPr anchor="t" rtlCol="false" tIns="0" lIns="0" bIns="0" rIns="0">
            <a:spAutoFit/>
          </a:bodyPr>
          <a:lstStyle/>
          <a:p>
            <a:pPr algn="just">
              <a:lnSpc>
                <a:spcPts val="3282"/>
              </a:lnSpc>
            </a:pPr>
            <a:r>
              <a:rPr lang="en-US" sz="2344" b="true">
                <a:solidFill>
                  <a:srgbClr val="FFFFFF"/>
                </a:solidFill>
                <a:latin typeface="Montserrat Bold"/>
                <a:ea typeface="Montserrat Bold"/>
                <a:cs typeface="Montserrat Bold"/>
                <a:sym typeface="Montserrat Bold"/>
              </a:rPr>
              <a:t>   </a:t>
            </a:r>
          </a:p>
          <a:p>
            <a:pPr algn="just">
              <a:lnSpc>
                <a:spcPts val="3282"/>
              </a:lnSpc>
            </a:pPr>
            <a:r>
              <a:rPr lang="en-US" sz="2344" b="true">
                <a:solidFill>
                  <a:srgbClr val="FFFFFF"/>
                </a:solidFill>
                <a:latin typeface="Montserrat Bold"/>
                <a:ea typeface="Montserrat Bold"/>
                <a:cs typeface="Montserrat Bold"/>
                <a:sym typeface="Montserrat Bold"/>
              </a:rPr>
              <a:t>Network routing protocols (OSPF, IS-IS)</a:t>
            </a:r>
          </a:p>
          <a:p>
            <a:pPr algn="just">
              <a:lnSpc>
                <a:spcPts val="3282"/>
              </a:lnSpc>
              <a:spcBef>
                <a:spcPct val="0"/>
              </a:spcBef>
            </a:pPr>
          </a:p>
        </p:txBody>
      </p:sp>
      <p:sp>
        <p:nvSpPr>
          <p:cNvPr name="Freeform 16" id="16"/>
          <p:cNvSpPr/>
          <p:nvPr/>
        </p:nvSpPr>
        <p:spPr>
          <a:xfrm flipH="false" flipV="false" rot="0">
            <a:off x="2986640" y="822839"/>
            <a:ext cx="7315200" cy="1243584"/>
          </a:xfrm>
          <a:custGeom>
            <a:avLst/>
            <a:gdLst/>
            <a:ahLst/>
            <a:cxnLst/>
            <a:rect r="r" b="b" t="t" l="l"/>
            <a:pathLst>
              <a:path h="1243584" w="7315200">
                <a:moveTo>
                  <a:pt x="0" y="0"/>
                </a:moveTo>
                <a:lnTo>
                  <a:pt x="7315200" y="0"/>
                </a:lnTo>
                <a:lnTo>
                  <a:pt x="7315200" y="1243584"/>
                </a:lnTo>
                <a:lnTo>
                  <a:pt x="0" y="124358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7" id="17"/>
          <p:cNvSpPr txBox="true"/>
          <p:nvPr/>
        </p:nvSpPr>
        <p:spPr>
          <a:xfrm rot="0">
            <a:off x="3263868" y="832258"/>
            <a:ext cx="8439618" cy="1581149"/>
          </a:xfrm>
          <a:prstGeom prst="rect">
            <a:avLst/>
          </a:prstGeom>
        </p:spPr>
        <p:txBody>
          <a:bodyPr anchor="t" rtlCol="false" tIns="0" lIns="0" bIns="0" rIns="0">
            <a:spAutoFit/>
          </a:bodyPr>
          <a:lstStyle/>
          <a:p>
            <a:pPr algn="l">
              <a:lnSpc>
                <a:spcPts val="6300"/>
              </a:lnSpc>
            </a:pPr>
            <a:r>
              <a:rPr lang="en-US" sz="4500">
                <a:solidFill>
                  <a:srgbClr val="FFFFFF"/>
                </a:solidFill>
                <a:latin typeface="Archivo Black"/>
                <a:ea typeface="Archivo Black"/>
                <a:cs typeface="Archivo Black"/>
                <a:sym typeface="Archivo Black"/>
              </a:rPr>
              <a:t>Typical Applications:</a:t>
            </a:r>
          </a:p>
          <a:p>
            <a:pPr algn="l">
              <a:lnSpc>
                <a:spcPts val="6300"/>
              </a:lnSpc>
              <a:spcBef>
                <a:spcPct val="0"/>
              </a:spcBef>
            </a:pPr>
          </a:p>
        </p:txBody>
      </p:sp>
      <p:sp>
        <p:nvSpPr>
          <p:cNvPr name="TextBox 18" id="1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4</a:t>
            </a:r>
          </a:p>
        </p:txBody>
      </p:sp>
      <p:sp>
        <p:nvSpPr>
          <p:cNvPr name="Freeform 19" id="19"/>
          <p:cNvSpPr/>
          <p:nvPr/>
        </p:nvSpPr>
        <p:spPr>
          <a:xfrm flipH="false" flipV="false" rot="0">
            <a:off x="2074807" y="7691171"/>
            <a:ext cx="10893836" cy="1534215"/>
          </a:xfrm>
          <a:custGeom>
            <a:avLst/>
            <a:gdLst/>
            <a:ahLst/>
            <a:cxnLst/>
            <a:rect r="r" b="b" t="t" l="l"/>
            <a:pathLst>
              <a:path h="1534215" w="10893836">
                <a:moveTo>
                  <a:pt x="0" y="0"/>
                </a:moveTo>
                <a:lnTo>
                  <a:pt x="10893836" y="0"/>
                </a:lnTo>
                <a:lnTo>
                  <a:pt x="10893836" y="1534215"/>
                </a:lnTo>
                <a:lnTo>
                  <a:pt x="0" y="153421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0" id="20"/>
          <p:cNvSpPr txBox="true"/>
          <p:nvPr/>
        </p:nvSpPr>
        <p:spPr>
          <a:xfrm rot="0">
            <a:off x="2135654" y="7770118"/>
            <a:ext cx="1679959" cy="1260998"/>
          </a:xfrm>
          <a:prstGeom prst="rect">
            <a:avLst/>
          </a:prstGeom>
        </p:spPr>
        <p:txBody>
          <a:bodyPr anchor="t" rtlCol="false" tIns="0" lIns="0" bIns="0" rIns="0">
            <a:spAutoFit/>
          </a:bodyPr>
          <a:lstStyle/>
          <a:p>
            <a:pPr algn="ctr">
              <a:lnSpc>
                <a:spcPts val="10296"/>
              </a:lnSpc>
              <a:spcBef>
                <a:spcPct val="0"/>
              </a:spcBef>
            </a:pPr>
            <a:r>
              <a:rPr lang="en-US" sz="7354">
                <a:solidFill>
                  <a:srgbClr val="5B87A9"/>
                </a:solidFill>
                <a:latin typeface="Archivo Black"/>
                <a:ea typeface="Archivo Black"/>
                <a:cs typeface="Archivo Black"/>
                <a:sym typeface="Archivo Black"/>
              </a:rPr>
              <a:t>4.</a:t>
            </a:r>
          </a:p>
        </p:txBody>
      </p:sp>
      <p:sp>
        <p:nvSpPr>
          <p:cNvPr name="TextBox 21" id="21"/>
          <p:cNvSpPr txBox="true"/>
          <p:nvPr/>
        </p:nvSpPr>
        <p:spPr>
          <a:xfrm rot="0">
            <a:off x="3815613" y="7798693"/>
            <a:ext cx="6879076" cy="1216792"/>
          </a:xfrm>
          <a:prstGeom prst="rect">
            <a:avLst/>
          </a:prstGeom>
        </p:spPr>
        <p:txBody>
          <a:bodyPr anchor="t" rtlCol="false" tIns="0" lIns="0" bIns="0" rIns="0">
            <a:spAutoFit/>
          </a:bodyPr>
          <a:lstStyle/>
          <a:p>
            <a:pPr algn="just">
              <a:lnSpc>
                <a:spcPts val="3282"/>
              </a:lnSpc>
            </a:pPr>
            <a:r>
              <a:rPr lang="en-US" sz="2344" b="true">
                <a:solidFill>
                  <a:srgbClr val="FFFFFF"/>
                </a:solidFill>
                <a:latin typeface="Montserrat Bold"/>
                <a:ea typeface="Montserrat Bold"/>
                <a:cs typeface="Montserrat Bold"/>
                <a:sym typeface="Montserrat Bold"/>
              </a:rPr>
              <a:t>  </a:t>
            </a:r>
          </a:p>
          <a:p>
            <a:pPr algn="just">
              <a:lnSpc>
                <a:spcPts val="3282"/>
              </a:lnSpc>
            </a:pPr>
            <a:r>
              <a:rPr lang="en-US" sz="2344" b="true">
                <a:solidFill>
                  <a:srgbClr val="FFFFFF"/>
                </a:solidFill>
                <a:latin typeface="Montserrat Bold"/>
                <a:ea typeface="Montserrat Bold"/>
                <a:cs typeface="Montserrat Bold"/>
                <a:sym typeface="Montserrat Bold"/>
              </a:rPr>
              <a:t>Game development for NPC pathfinding</a:t>
            </a:r>
          </a:p>
          <a:p>
            <a:pPr algn="just">
              <a:lnSpc>
                <a:spcPts val="3282"/>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2192" y="0"/>
            <a:ext cx="18677072" cy="10287000"/>
          </a:xfrm>
          <a:custGeom>
            <a:avLst/>
            <a:gdLst/>
            <a:ahLst/>
            <a:cxnLst/>
            <a:rect r="r" b="b" t="t" l="l"/>
            <a:pathLst>
              <a:path h="10287000" w="18677072">
                <a:moveTo>
                  <a:pt x="0" y="0"/>
                </a:moveTo>
                <a:lnTo>
                  <a:pt x="18677072" y="0"/>
                </a:lnTo>
                <a:lnTo>
                  <a:pt x="18677072" y="10287000"/>
                </a:lnTo>
                <a:lnTo>
                  <a:pt x="0" y="10287000"/>
                </a:lnTo>
                <a:lnTo>
                  <a:pt x="0" y="0"/>
                </a:lnTo>
                <a:close/>
              </a:path>
            </a:pathLst>
          </a:custGeom>
          <a:blipFill>
            <a:blip r:embed="rId2"/>
            <a:stretch>
              <a:fillRect l="0" t="-40779" r="0" b="-40779"/>
            </a:stretch>
          </a:blipFill>
        </p:spPr>
      </p:sp>
      <p:sp>
        <p:nvSpPr>
          <p:cNvPr name="Freeform 3" id="3"/>
          <p:cNvSpPr/>
          <p:nvPr/>
        </p:nvSpPr>
        <p:spPr>
          <a:xfrm flipH="true" flipV="true" rot="0">
            <a:off x="3370224" y="-743052"/>
            <a:ext cx="14917776" cy="3717013"/>
          </a:xfrm>
          <a:custGeom>
            <a:avLst/>
            <a:gdLst/>
            <a:ahLst/>
            <a:cxnLst/>
            <a:rect r="r" b="b" t="t" l="l"/>
            <a:pathLst>
              <a:path h="3717013" w="14917776">
                <a:moveTo>
                  <a:pt x="14917776" y="3717012"/>
                </a:moveTo>
                <a:lnTo>
                  <a:pt x="0" y="3717012"/>
                </a:lnTo>
                <a:lnTo>
                  <a:pt x="0" y="0"/>
                </a:lnTo>
                <a:lnTo>
                  <a:pt x="14917776" y="0"/>
                </a:lnTo>
                <a:lnTo>
                  <a:pt x="14917776" y="3717012"/>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768752" y="7298507"/>
            <a:ext cx="14917776" cy="3717013"/>
          </a:xfrm>
          <a:custGeom>
            <a:avLst/>
            <a:gdLst/>
            <a:ahLst/>
            <a:cxnLst/>
            <a:rect r="r" b="b" t="t" l="l"/>
            <a:pathLst>
              <a:path h="3717013" w="14917776">
                <a:moveTo>
                  <a:pt x="0" y="0"/>
                </a:moveTo>
                <a:lnTo>
                  <a:pt x="14917777" y="0"/>
                </a:lnTo>
                <a:lnTo>
                  <a:pt x="14917777" y="3717013"/>
                </a:lnTo>
                <a:lnTo>
                  <a:pt x="0" y="37170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828800" y="2819923"/>
            <a:ext cx="6665307" cy="2868859"/>
          </a:xfrm>
          <a:custGeom>
            <a:avLst/>
            <a:gdLst/>
            <a:ahLst/>
            <a:cxnLst/>
            <a:rect r="r" b="b" t="t" l="l"/>
            <a:pathLst>
              <a:path h="2868859" w="6665307">
                <a:moveTo>
                  <a:pt x="0" y="0"/>
                </a:moveTo>
                <a:lnTo>
                  <a:pt x="6665307" y="0"/>
                </a:lnTo>
                <a:lnTo>
                  <a:pt x="6665307" y="2868859"/>
                </a:lnTo>
                <a:lnTo>
                  <a:pt x="0" y="286885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5079583" y="1115454"/>
            <a:ext cx="8128834" cy="1381902"/>
          </a:xfrm>
          <a:custGeom>
            <a:avLst/>
            <a:gdLst/>
            <a:ahLst/>
            <a:cxnLst/>
            <a:rect r="r" b="b" t="t" l="l"/>
            <a:pathLst>
              <a:path h="1381902" w="8128834">
                <a:moveTo>
                  <a:pt x="0" y="0"/>
                </a:moveTo>
                <a:lnTo>
                  <a:pt x="8128834" y="0"/>
                </a:lnTo>
                <a:lnTo>
                  <a:pt x="8128834" y="1381902"/>
                </a:lnTo>
                <a:lnTo>
                  <a:pt x="0" y="138190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7" id="7"/>
          <p:cNvSpPr txBox="true"/>
          <p:nvPr/>
        </p:nvSpPr>
        <p:spPr>
          <a:xfrm rot="0">
            <a:off x="5400675" y="1206468"/>
            <a:ext cx="7928656" cy="1359534"/>
          </a:xfrm>
          <a:prstGeom prst="rect">
            <a:avLst/>
          </a:prstGeom>
        </p:spPr>
        <p:txBody>
          <a:bodyPr anchor="t" rtlCol="false" tIns="0" lIns="0" bIns="0" rIns="0">
            <a:spAutoFit/>
          </a:bodyPr>
          <a:lstStyle/>
          <a:p>
            <a:pPr algn="l">
              <a:lnSpc>
                <a:spcPts val="5740"/>
              </a:lnSpc>
            </a:pPr>
            <a:r>
              <a:rPr lang="en-US" sz="4100">
                <a:solidFill>
                  <a:srgbClr val="FFFFFF"/>
                </a:solidFill>
                <a:latin typeface="Archivo Black"/>
                <a:ea typeface="Archivo Black"/>
                <a:cs typeface="Archivo Black"/>
                <a:sym typeface="Archivo Black"/>
              </a:rPr>
              <a:t>Mathematical Foundations</a:t>
            </a:r>
          </a:p>
          <a:p>
            <a:pPr algn="l">
              <a:lnSpc>
                <a:spcPts val="5040"/>
              </a:lnSpc>
              <a:spcBef>
                <a:spcPct val="0"/>
              </a:spcBef>
            </a:pPr>
          </a:p>
        </p:txBody>
      </p:sp>
      <p:sp>
        <p:nvSpPr>
          <p:cNvPr name="TextBox 8" id="8"/>
          <p:cNvSpPr txBox="true"/>
          <p:nvPr/>
        </p:nvSpPr>
        <p:spPr>
          <a:xfrm rot="0">
            <a:off x="2333929" y="4128116"/>
            <a:ext cx="1351347" cy="920115"/>
          </a:xfrm>
          <a:prstGeom prst="rect">
            <a:avLst/>
          </a:prstGeom>
        </p:spPr>
        <p:txBody>
          <a:bodyPr anchor="t" rtlCol="false" tIns="0" lIns="0" bIns="0" rIns="0">
            <a:spAutoFit/>
          </a:bodyPr>
          <a:lstStyle/>
          <a:p>
            <a:pPr algn="l">
              <a:lnSpc>
                <a:spcPts val="7559"/>
              </a:lnSpc>
              <a:spcBef>
                <a:spcPct val="0"/>
              </a:spcBef>
            </a:pPr>
            <a:r>
              <a:rPr lang="en-US" sz="5400">
                <a:solidFill>
                  <a:srgbClr val="FFFFFF"/>
                </a:solidFill>
                <a:latin typeface="Archivo Black"/>
                <a:ea typeface="Archivo Black"/>
                <a:cs typeface="Archivo Black"/>
                <a:sym typeface="Archivo Black"/>
              </a:rPr>
              <a:t>1.</a:t>
            </a:r>
          </a:p>
        </p:txBody>
      </p:sp>
      <p:sp>
        <p:nvSpPr>
          <p:cNvPr name="Freeform 9" id="9"/>
          <p:cNvSpPr/>
          <p:nvPr/>
        </p:nvSpPr>
        <p:spPr>
          <a:xfrm flipH="false" flipV="false" rot="0">
            <a:off x="1828800" y="6135197"/>
            <a:ext cx="6864999" cy="2954810"/>
          </a:xfrm>
          <a:custGeom>
            <a:avLst/>
            <a:gdLst/>
            <a:ahLst/>
            <a:cxnLst/>
            <a:rect r="r" b="b" t="t" l="l"/>
            <a:pathLst>
              <a:path h="2954810" w="6864999">
                <a:moveTo>
                  <a:pt x="0" y="0"/>
                </a:moveTo>
                <a:lnTo>
                  <a:pt x="6864999" y="0"/>
                </a:lnTo>
                <a:lnTo>
                  <a:pt x="6864999" y="2954810"/>
                </a:lnTo>
                <a:lnTo>
                  <a:pt x="0" y="295481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3235075" y="3161348"/>
            <a:ext cx="5182188" cy="1754505"/>
          </a:xfrm>
          <a:prstGeom prst="rect">
            <a:avLst/>
          </a:prstGeom>
        </p:spPr>
        <p:txBody>
          <a:bodyPr anchor="t" rtlCol="false" tIns="0" lIns="0" bIns="0" rIns="0">
            <a:spAutoFit/>
          </a:bodyPr>
          <a:lstStyle/>
          <a:p>
            <a:pPr algn="l">
              <a:lnSpc>
                <a:spcPts val="3639"/>
              </a:lnSpc>
            </a:pPr>
            <a:r>
              <a:rPr lang="en-US" sz="2599" b="true">
                <a:solidFill>
                  <a:srgbClr val="212B7B"/>
                </a:solidFill>
                <a:latin typeface="Montserrat Bold"/>
                <a:ea typeface="Montserrat Bold"/>
                <a:cs typeface="Montserrat Bold"/>
                <a:sym typeface="Montserrat Bold"/>
              </a:rPr>
              <a:t>Graph Model:</a:t>
            </a:r>
          </a:p>
          <a:p>
            <a:pPr algn="l" marL="539749" indent="-269875" lvl="1">
              <a:lnSpc>
                <a:spcPts val="3499"/>
              </a:lnSpc>
              <a:buFont typeface="Arial"/>
              <a:buChar char="•"/>
            </a:pPr>
            <a:r>
              <a:rPr lang="en-US" sz="2499">
                <a:solidFill>
                  <a:srgbClr val="212B7B"/>
                </a:solidFill>
                <a:latin typeface="Montserrat"/>
                <a:ea typeface="Montserrat"/>
                <a:cs typeface="Montserrat"/>
                <a:sym typeface="Montserrat"/>
              </a:rPr>
              <a:t>Dijkstra’s algorithm works on a directed graph with non-negative edge weights.</a:t>
            </a:r>
          </a:p>
        </p:txBody>
      </p:sp>
      <p:sp>
        <p:nvSpPr>
          <p:cNvPr name="TextBox 11" id="11"/>
          <p:cNvSpPr txBox="true"/>
          <p:nvPr/>
        </p:nvSpPr>
        <p:spPr>
          <a:xfrm rot="0">
            <a:off x="2559402" y="7604714"/>
            <a:ext cx="1351347" cy="920115"/>
          </a:xfrm>
          <a:prstGeom prst="rect">
            <a:avLst/>
          </a:prstGeom>
        </p:spPr>
        <p:txBody>
          <a:bodyPr anchor="t" rtlCol="false" tIns="0" lIns="0" bIns="0" rIns="0">
            <a:spAutoFit/>
          </a:bodyPr>
          <a:lstStyle/>
          <a:p>
            <a:pPr algn="l">
              <a:lnSpc>
                <a:spcPts val="7559"/>
              </a:lnSpc>
              <a:spcBef>
                <a:spcPct val="0"/>
              </a:spcBef>
            </a:pPr>
            <a:r>
              <a:rPr lang="en-US" sz="5400">
                <a:solidFill>
                  <a:srgbClr val="FFFFFF"/>
                </a:solidFill>
                <a:latin typeface="Archivo Black"/>
                <a:ea typeface="Archivo Black"/>
                <a:cs typeface="Archivo Black"/>
                <a:sym typeface="Archivo Black"/>
              </a:rPr>
              <a:t>2.</a:t>
            </a:r>
          </a:p>
        </p:txBody>
      </p:sp>
      <p:sp>
        <p:nvSpPr>
          <p:cNvPr name="Freeform 12" id="12"/>
          <p:cNvSpPr/>
          <p:nvPr/>
        </p:nvSpPr>
        <p:spPr>
          <a:xfrm flipH="false" flipV="false" rot="0">
            <a:off x="9450728" y="2651727"/>
            <a:ext cx="6554981" cy="2821373"/>
          </a:xfrm>
          <a:custGeom>
            <a:avLst/>
            <a:gdLst/>
            <a:ahLst/>
            <a:cxnLst/>
            <a:rect r="r" b="b" t="t" l="l"/>
            <a:pathLst>
              <a:path h="2821373" w="6554981">
                <a:moveTo>
                  <a:pt x="0" y="0"/>
                </a:moveTo>
                <a:lnTo>
                  <a:pt x="6554981" y="0"/>
                </a:lnTo>
                <a:lnTo>
                  <a:pt x="6554981" y="2821373"/>
                </a:lnTo>
                <a:lnTo>
                  <a:pt x="0" y="282137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3" id="13"/>
          <p:cNvSpPr txBox="true"/>
          <p:nvPr/>
        </p:nvSpPr>
        <p:spPr>
          <a:xfrm rot="0">
            <a:off x="10069138" y="4042134"/>
            <a:ext cx="1351347" cy="920115"/>
          </a:xfrm>
          <a:prstGeom prst="rect">
            <a:avLst/>
          </a:prstGeom>
        </p:spPr>
        <p:txBody>
          <a:bodyPr anchor="t" rtlCol="false" tIns="0" lIns="0" bIns="0" rIns="0">
            <a:spAutoFit/>
          </a:bodyPr>
          <a:lstStyle/>
          <a:p>
            <a:pPr algn="l">
              <a:lnSpc>
                <a:spcPts val="7559"/>
              </a:lnSpc>
              <a:spcBef>
                <a:spcPct val="0"/>
              </a:spcBef>
            </a:pPr>
            <a:r>
              <a:rPr lang="en-US" sz="5400">
                <a:solidFill>
                  <a:srgbClr val="FFFFFF"/>
                </a:solidFill>
                <a:latin typeface="Archivo Black"/>
                <a:ea typeface="Archivo Black"/>
                <a:cs typeface="Archivo Black"/>
                <a:sym typeface="Archivo Black"/>
              </a:rPr>
              <a:t>3.</a:t>
            </a:r>
          </a:p>
        </p:txBody>
      </p:sp>
      <p:sp>
        <p:nvSpPr>
          <p:cNvPr name="Freeform 14" id="14"/>
          <p:cNvSpPr/>
          <p:nvPr/>
        </p:nvSpPr>
        <p:spPr>
          <a:xfrm flipH="false" flipV="false" rot="0">
            <a:off x="9450728" y="6109716"/>
            <a:ext cx="7315200" cy="3148584"/>
          </a:xfrm>
          <a:custGeom>
            <a:avLst/>
            <a:gdLst/>
            <a:ahLst/>
            <a:cxnLst/>
            <a:rect r="r" b="b" t="t" l="l"/>
            <a:pathLst>
              <a:path h="3148584" w="7315200">
                <a:moveTo>
                  <a:pt x="0" y="0"/>
                </a:moveTo>
                <a:lnTo>
                  <a:pt x="7315200" y="0"/>
                </a:lnTo>
                <a:lnTo>
                  <a:pt x="7315200" y="3148584"/>
                </a:lnTo>
                <a:lnTo>
                  <a:pt x="0" y="31485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5" id="15"/>
          <p:cNvSpPr txBox="true"/>
          <p:nvPr/>
        </p:nvSpPr>
        <p:spPr>
          <a:xfrm rot="0">
            <a:off x="10913561" y="6404763"/>
            <a:ext cx="5092148" cy="412750"/>
          </a:xfrm>
          <a:prstGeom prst="rect">
            <a:avLst/>
          </a:prstGeom>
        </p:spPr>
        <p:txBody>
          <a:bodyPr anchor="t" rtlCol="false" tIns="0" lIns="0" bIns="0" rIns="0">
            <a:spAutoFit/>
          </a:bodyPr>
          <a:lstStyle/>
          <a:p>
            <a:pPr algn="l">
              <a:lnSpc>
                <a:spcPts val="3499"/>
              </a:lnSpc>
              <a:spcBef>
                <a:spcPct val="0"/>
              </a:spcBef>
            </a:pPr>
            <a:r>
              <a:rPr lang="en-US" b="true" sz="2499">
                <a:solidFill>
                  <a:srgbClr val="212B7B"/>
                </a:solidFill>
                <a:latin typeface="Montserrat Bold"/>
                <a:ea typeface="Montserrat Bold"/>
                <a:cs typeface="Montserrat Bold"/>
                <a:sym typeface="Montserrat Bold"/>
              </a:rPr>
              <a:t>d(s,v)=P:s→vmin​(u,v)∈P∑​w(u,v)</a:t>
            </a:r>
          </a:p>
        </p:txBody>
      </p:sp>
      <p:sp>
        <p:nvSpPr>
          <p:cNvPr name="TextBox 16" id="16"/>
          <p:cNvSpPr txBox="true"/>
          <p:nvPr/>
        </p:nvSpPr>
        <p:spPr>
          <a:xfrm rot="0">
            <a:off x="10069138" y="7604714"/>
            <a:ext cx="1351347" cy="920115"/>
          </a:xfrm>
          <a:prstGeom prst="rect">
            <a:avLst/>
          </a:prstGeom>
        </p:spPr>
        <p:txBody>
          <a:bodyPr anchor="t" rtlCol="false" tIns="0" lIns="0" bIns="0" rIns="0">
            <a:spAutoFit/>
          </a:bodyPr>
          <a:lstStyle/>
          <a:p>
            <a:pPr algn="l">
              <a:lnSpc>
                <a:spcPts val="7559"/>
              </a:lnSpc>
              <a:spcBef>
                <a:spcPct val="0"/>
              </a:spcBef>
            </a:pPr>
            <a:r>
              <a:rPr lang="en-US" sz="5400">
                <a:solidFill>
                  <a:srgbClr val="FFFFFF"/>
                </a:solidFill>
                <a:latin typeface="Archivo Black"/>
                <a:ea typeface="Archivo Black"/>
                <a:cs typeface="Archivo Black"/>
                <a:sym typeface="Archivo Black"/>
              </a:rPr>
              <a:t>4.</a:t>
            </a:r>
          </a:p>
        </p:txBody>
      </p:sp>
      <p:sp>
        <p:nvSpPr>
          <p:cNvPr name="TextBox 17" id="17"/>
          <p:cNvSpPr txBox="true"/>
          <p:nvPr/>
        </p:nvSpPr>
        <p:spPr>
          <a:xfrm rot="0">
            <a:off x="11106782" y="3004784"/>
            <a:ext cx="4616547" cy="2399064"/>
          </a:xfrm>
          <a:prstGeom prst="rect">
            <a:avLst/>
          </a:prstGeom>
        </p:spPr>
        <p:txBody>
          <a:bodyPr anchor="t" rtlCol="false" tIns="0" lIns="0" bIns="0" rIns="0">
            <a:spAutoFit/>
          </a:bodyPr>
          <a:lstStyle/>
          <a:p>
            <a:pPr algn="l">
              <a:lnSpc>
                <a:spcPts val="3300"/>
              </a:lnSpc>
            </a:pPr>
            <a:r>
              <a:rPr lang="en-US" sz="2357" b="true">
                <a:solidFill>
                  <a:srgbClr val="212B7B"/>
                </a:solidFill>
                <a:latin typeface="Montserrat Bold"/>
                <a:ea typeface="Montserrat Bold"/>
                <a:cs typeface="Montserrat Bold"/>
                <a:sym typeface="Montserrat Bold"/>
              </a:rPr>
              <a:t>Objective:</a:t>
            </a:r>
          </a:p>
          <a:p>
            <a:pPr algn="l" marL="489337" indent="-244669" lvl="1">
              <a:lnSpc>
                <a:spcPts val="3173"/>
              </a:lnSpc>
              <a:buFont typeface="Arial"/>
              <a:buChar char="•"/>
            </a:pPr>
            <a:r>
              <a:rPr lang="en-US" sz="2266">
                <a:solidFill>
                  <a:srgbClr val="212B7B"/>
                </a:solidFill>
                <a:latin typeface="Montserrat"/>
                <a:ea typeface="Montserrat"/>
                <a:cs typeface="Montserrat"/>
                <a:sym typeface="Montserrat"/>
              </a:rPr>
              <a:t> C</a:t>
            </a:r>
            <a:r>
              <a:rPr lang="en-US" sz="2266">
                <a:solidFill>
                  <a:srgbClr val="212B7B"/>
                </a:solidFill>
                <a:latin typeface="Montserrat"/>
                <a:ea typeface="Montserrat"/>
                <a:cs typeface="Montserrat"/>
                <a:sym typeface="Montserrat"/>
              </a:rPr>
              <a:t>ompute the minimum distance from a given source node to all other nodes in the graph.</a:t>
            </a:r>
          </a:p>
          <a:p>
            <a:pPr algn="l">
              <a:lnSpc>
                <a:spcPts val="3173"/>
              </a:lnSpc>
              <a:spcBef>
                <a:spcPct val="0"/>
              </a:spcBef>
            </a:pPr>
          </a:p>
        </p:txBody>
      </p:sp>
      <p:sp>
        <p:nvSpPr>
          <p:cNvPr name="TextBox 18" id="1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5</a:t>
            </a:r>
          </a:p>
        </p:txBody>
      </p:sp>
      <p:sp>
        <p:nvSpPr>
          <p:cNvPr name="TextBox 19" id="19"/>
          <p:cNvSpPr txBox="true"/>
          <p:nvPr/>
        </p:nvSpPr>
        <p:spPr>
          <a:xfrm rot="0">
            <a:off x="3235075" y="6214826"/>
            <a:ext cx="5458724" cy="3068955"/>
          </a:xfrm>
          <a:prstGeom prst="rect">
            <a:avLst/>
          </a:prstGeom>
        </p:spPr>
        <p:txBody>
          <a:bodyPr anchor="t" rtlCol="false" tIns="0" lIns="0" bIns="0" rIns="0">
            <a:spAutoFit/>
          </a:bodyPr>
          <a:lstStyle/>
          <a:p>
            <a:pPr algn="l">
              <a:lnSpc>
                <a:spcPts val="3639"/>
              </a:lnSpc>
            </a:pPr>
            <a:r>
              <a:rPr lang="en-US" sz="2599" b="true">
                <a:solidFill>
                  <a:srgbClr val="212B7B"/>
                </a:solidFill>
                <a:latin typeface="Montserrat Bold"/>
                <a:ea typeface="Montserrat Bold"/>
                <a:cs typeface="Montserrat Bold"/>
                <a:sym typeface="Montserrat Bold"/>
              </a:rPr>
              <a:t>Core Principle:</a:t>
            </a:r>
          </a:p>
          <a:p>
            <a:pPr algn="l" marL="539749" indent="-269875" lvl="1">
              <a:lnSpc>
                <a:spcPts val="3499"/>
              </a:lnSpc>
              <a:spcBef>
                <a:spcPct val="0"/>
              </a:spcBef>
              <a:buFont typeface="Arial"/>
              <a:buChar char="•"/>
            </a:pPr>
            <a:r>
              <a:rPr lang="en-US" sz="2499">
                <a:solidFill>
                  <a:srgbClr val="212B7B"/>
                </a:solidFill>
                <a:latin typeface="Montserrat"/>
                <a:ea typeface="Montserrat"/>
                <a:cs typeface="Montserrat"/>
                <a:sym typeface="Montserrat"/>
              </a:rPr>
              <a:t> The algorithm maintains a set of nodes with known shortest paths and iteratively updates the distances to neighboring nodes using a greedy strategy</a:t>
            </a:r>
          </a:p>
          <a:p>
            <a:pPr algn="l">
              <a:lnSpc>
                <a:spcPts val="3499"/>
              </a:lnSpc>
              <a:spcBef>
                <a:spcPct val="0"/>
              </a:spcBef>
            </a:pPr>
          </a:p>
        </p:txBody>
      </p:sp>
      <p:sp>
        <p:nvSpPr>
          <p:cNvPr name="TextBox 20" id="20"/>
          <p:cNvSpPr txBox="true"/>
          <p:nvPr/>
        </p:nvSpPr>
        <p:spPr>
          <a:xfrm rot="0">
            <a:off x="11420485" y="6859236"/>
            <a:ext cx="4585225" cy="1673441"/>
          </a:xfrm>
          <a:prstGeom prst="rect">
            <a:avLst/>
          </a:prstGeom>
        </p:spPr>
        <p:txBody>
          <a:bodyPr anchor="t" rtlCol="false" tIns="0" lIns="0" bIns="0" rIns="0">
            <a:spAutoFit/>
          </a:bodyPr>
          <a:lstStyle/>
          <a:p>
            <a:pPr algn="l">
              <a:lnSpc>
                <a:spcPts val="3313"/>
              </a:lnSpc>
            </a:pPr>
            <a:r>
              <a:rPr lang="en-US" sz="2366">
                <a:solidFill>
                  <a:srgbClr val="212B7B"/>
                </a:solidFill>
                <a:latin typeface="Montserrat"/>
                <a:ea typeface="Montserrat"/>
                <a:cs typeface="Montserrat"/>
                <a:sym typeface="Montserrat"/>
              </a:rPr>
              <a:t>Where d(s, v) is the</a:t>
            </a:r>
            <a:r>
              <a:rPr lang="en-US" sz="2366">
                <a:solidFill>
                  <a:srgbClr val="212B7B"/>
                </a:solidFill>
                <a:latin typeface="Montserrat"/>
                <a:ea typeface="Montserrat"/>
                <a:cs typeface="Montserrat"/>
                <a:sym typeface="Montserrat"/>
              </a:rPr>
              <a:t> sh</a:t>
            </a:r>
            <a:r>
              <a:rPr lang="en-US" sz="2366">
                <a:solidFill>
                  <a:srgbClr val="212B7B"/>
                </a:solidFill>
                <a:latin typeface="Montserrat"/>
                <a:ea typeface="Montserrat"/>
                <a:cs typeface="Montserrat"/>
                <a:sym typeface="Montserrat"/>
              </a:rPr>
              <a:t>ortest distance from source s to node v, and P is a path from s to v.</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677072" cy="10287000"/>
          </a:xfrm>
          <a:custGeom>
            <a:avLst/>
            <a:gdLst/>
            <a:ahLst/>
            <a:cxnLst/>
            <a:rect r="r" b="b" t="t" l="l"/>
            <a:pathLst>
              <a:path h="10287000" w="18677072">
                <a:moveTo>
                  <a:pt x="18677072" y="10287000"/>
                </a:moveTo>
                <a:lnTo>
                  <a:pt x="0" y="10287000"/>
                </a:lnTo>
                <a:lnTo>
                  <a:pt x="0" y="0"/>
                </a:lnTo>
                <a:lnTo>
                  <a:pt x="18677072" y="0"/>
                </a:lnTo>
                <a:lnTo>
                  <a:pt x="18677072" y="10287000"/>
                </a:lnTo>
                <a:close/>
              </a:path>
            </a:pathLst>
          </a:custGeom>
          <a:blipFill>
            <a:blip r:embed="rId2"/>
            <a:stretch>
              <a:fillRect l="0" t="-40779" r="0" b="-40779"/>
            </a:stretch>
          </a:blipFill>
        </p:spPr>
      </p:sp>
      <p:sp>
        <p:nvSpPr>
          <p:cNvPr name="Freeform 3" id="3"/>
          <p:cNvSpPr/>
          <p:nvPr/>
        </p:nvSpPr>
        <p:spPr>
          <a:xfrm flipH="false" flipV="false" rot="0">
            <a:off x="-170328" y="9002972"/>
            <a:ext cx="9744282" cy="2427950"/>
          </a:xfrm>
          <a:custGeom>
            <a:avLst/>
            <a:gdLst/>
            <a:ahLst/>
            <a:cxnLst/>
            <a:rect r="r" b="b" t="t" l="l"/>
            <a:pathLst>
              <a:path h="2427950" w="9744282">
                <a:moveTo>
                  <a:pt x="0" y="0"/>
                </a:moveTo>
                <a:lnTo>
                  <a:pt x="9744282" y="0"/>
                </a:lnTo>
                <a:lnTo>
                  <a:pt x="9744282" y="2427950"/>
                </a:lnTo>
                <a:lnTo>
                  <a:pt x="0" y="242795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4874678" y="442176"/>
            <a:ext cx="8313888" cy="1413361"/>
          </a:xfrm>
          <a:custGeom>
            <a:avLst/>
            <a:gdLst/>
            <a:ahLst/>
            <a:cxnLst/>
            <a:rect r="r" b="b" t="t" l="l"/>
            <a:pathLst>
              <a:path h="1413361" w="8313888">
                <a:moveTo>
                  <a:pt x="0" y="0"/>
                </a:moveTo>
                <a:lnTo>
                  <a:pt x="8313887" y="0"/>
                </a:lnTo>
                <a:lnTo>
                  <a:pt x="8313887" y="1413361"/>
                </a:lnTo>
                <a:lnTo>
                  <a:pt x="0" y="141336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6</a:t>
            </a:r>
          </a:p>
        </p:txBody>
      </p:sp>
      <p:sp>
        <p:nvSpPr>
          <p:cNvPr name="Freeform 6" id="6"/>
          <p:cNvSpPr/>
          <p:nvPr/>
        </p:nvSpPr>
        <p:spPr>
          <a:xfrm flipH="true" flipV="true" rot="0">
            <a:off x="12209455" y="-442723"/>
            <a:ext cx="6253813" cy="1558242"/>
          </a:xfrm>
          <a:custGeom>
            <a:avLst/>
            <a:gdLst/>
            <a:ahLst/>
            <a:cxnLst/>
            <a:rect r="r" b="b" t="t" l="l"/>
            <a:pathLst>
              <a:path h="1558242" w="6253813">
                <a:moveTo>
                  <a:pt x="6253813" y="1558242"/>
                </a:moveTo>
                <a:lnTo>
                  <a:pt x="0" y="1558242"/>
                </a:lnTo>
                <a:lnTo>
                  <a:pt x="0" y="0"/>
                </a:lnTo>
                <a:lnTo>
                  <a:pt x="6253813" y="0"/>
                </a:lnTo>
                <a:lnTo>
                  <a:pt x="6253813" y="1558242"/>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316742" y="2309095"/>
            <a:ext cx="11396232" cy="5314950"/>
          </a:xfrm>
          <a:prstGeom prst="rect">
            <a:avLst/>
          </a:prstGeom>
        </p:spPr>
        <p:txBody>
          <a:bodyPr anchor="t" rtlCol="false" tIns="0" lIns="0" bIns="0" rIns="0">
            <a:spAutoFit/>
          </a:bodyPr>
          <a:lstStyle/>
          <a:p>
            <a:pPr algn="l" marL="647703" indent="-323852" lvl="1">
              <a:lnSpc>
                <a:spcPts val="4200"/>
              </a:lnSpc>
              <a:buFont typeface="Arial"/>
              <a:buChar char="•"/>
            </a:pPr>
            <a:r>
              <a:rPr lang="en-US" sz="3000">
                <a:solidFill>
                  <a:srgbClr val="212B7B"/>
                </a:solidFill>
                <a:latin typeface="Montserrat"/>
                <a:ea typeface="Montserrat"/>
                <a:cs typeface="Montserrat"/>
                <a:sym typeface="Montserrat"/>
              </a:rPr>
              <a:t>With V as the number of vertices in our graph, the time complexity for Dijkstra's algorithm is O(</a:t>
            </a:r>
            <a:r>
              <a:rPr lang="en-US" sz="3000">
                <a:solidFill>
                  <a:srgbClr val="212B7B"/>
                </a:solidFill>
                <a:latin typeface="Montserrat"/>
                <a:ea typeface="Montserrat"/>
                <a:cs typeface="Montserrat"/>
                <a:sym typeface="Montserrat"/>
              </a:rPr>
              <a:t>V</a:t>
            </a:r>
            <a:r>
              <a:rPr lang="en-US" sz="3000">
                <a:solidFill>
                  <a:srgbClr val="212B7B"/>
                </a:solidFill>
                <a:latin typeface="Montserrat"/>
                <a:ea typeface="Montserrat"/>
                <a:cs typeface="Montserrat"/>
                <a:sym typeface="Montserrat"/>
              </a:rPr>
              <a:t>2)</a:t>
            </a:r>
          </a:p>
          <a:p>
            <a:pPr algn="l">
              <a:lnSpc>
                <a:spcPts val="4200"/>
              </a:lnSpc>
            </a:pPr>
          </a:p>
          <a:p>
            <a:pPr algn="l" marL="647703" indent="-323852" lvl="1">
              <a:lnSpc>
                <a:spcPts val="4200"/>
              </a:lnSpc>
              <a:buFont typeface="Arial"/>
              <a:buChar char="•"/>
            </a:pPr>
            <a:r>
              <a:rPr lang="en-US" sz="3000">
                <a:solidFill>
                  <a:srgbClr val="212B7B"/>
                </a:solidFill>
                <a:latin typeface="Montserrat"/>
                <a:ea typeface="Montserrat"/>
                <a:cs typeface="Montserrat"/>
                <a:sym typeface="Montserrat"/>
              </a:rPr>
              <a:t>The reason why we get this time complexity is that the vertex with the lowest distance must to be search for to choose the next current vertex, and that takes O(V) time. And since this must to be done for every vertex connected to the source, we need to factor that in, and so we get time complexity O(V2) for Dijkstra's algorithm.</a:t>
            </a:r>
          </a:p>
          <a:p>
            <a:pPr algn="l">
              <a:lnSpc>
                <a:spcPts val="4200"/>
              </a:lnSpc>
              <a:spcBef>
                <a:spcPct val="0"/>
              </a:spcBef>
            </a:pPr>
          </a:p>
        </p:txBody>
      </p:sp>
      <p:sp>
        <p:nvSpPr>
          <p:cNvPr name="TextBox 8" id="8"/>
          <p:cNvSpPr txBox="true"/>
          <p:nvPr/>
        </p:nvSpPr>
        <p:spPr>
          <a:xfrm rot="0">
            <a:off x="5079501" y="633369"/>
            <a:ext cx="8254364" cy="1250743"/>
          </a:xfrm>
          <a:prstGeom prst="rect">
            <a:avLst/>
          </a:prstGeom>
        </p:spPr>
        <p:txBody>
          <a:bodyPr anchor="t" rtlCol="false" tIns="0" lIns="0" bIns="0" rIns="0">
            <a:spAutoFit/>
          </a:bodyPr>
          <a:lstStyle/>
          <a:p>
            <a:pPr algn="l">
              <a:lnSpc>
                <a:spcPts val="5022"/>
              </a:lnSpc>
            </a:pPr>
            <a:r>
              <a:rPr lang="en-US" sz="3587">
                <a:solidFill>
                  <a:srgbClr val="FFFFFF"/>
                </a:solidFill>
                <a:latin typeface="Archivo Black"/>
                <a:ea typeface="Archivo Black"/>
                <a:cs typeface="Archivo Black"/>
                <a:sym typeface="Archivo Black"/>
              </a:rPr>
              <a:t>Time Complexity &amp; Pseudocode </a:t>
            </a:r>
          </a:p>
          <a:p>
            <a:pPr algn="l">
              <a:lnSpc>
                <a:spcPts val="5022"/>
              </a:lnSpc>
              <a:spcBef>
                <a:spcPct val="0"/>
              </a:spcBef>
            </a:pPr>
            <a:r>
              <a:rPr lang="en-US" sz="3587">
                <a:solidFill>
                  <a:srgbClr val="FFFFFF"/>
                </a:solidFill>
                <a:latin typeface="Archivo Black"/>
                <a:ea typeface="Archivo Black"/>
                <a:cs typeface="Archivo Black"/>
                <a:sym typeface="Archivo Black"/>
              </a:rPr>
              <a:t> </a:t>
            </a:r>
          </a:p>
        </p:txBody>
      </p:sp>
      <p:sp>
        <p:nvSpPr>
          <p:cNvPr name="Freeform 9" id="9"/>
          <p:cNvSpPr/>
          <p:nvPr/>
        </p:nvSpPr>
        <p:spPr>
          <a:xfrm flipH="false" flipV="false" rot="0">
            <a:off x="12209455" y="2570814"/>
            <a:ext cx="5389385" cy="4848662"/>
          </a:xfrm>
          <a:custGeom>
            <a:avLst/>
            <a:gdLst/>
            <a:ahLst/>
            <a:cxnLst/>
            <a:rect r="r" b="b" t="t" l="l"/>
            <a:pathLst>
              <a:path h="4848662" w="5389385">
                <a:moveTo>
                  <a:pt x="0" y="0"/>
                </a:moveTo>
                <a:lnTo>
                  <a:pt x="5389385" y="0"/>
                </a:lnTo>
                <a:lnTo>
                  <a:pt x="5389385" y="4848662"/>
                </a:lnTo>
                <a:lnTo>
                  <a:pt x="0" y="4848662"/>
                </a:lnTo>
                <a:lnTo>
                  <a:pt x="0" y="0"/>
                </a:lnTo>
                <a:close/>
              </a:path>
            </a:pathLst>
          </a:custGeom>
          <a:blipFill>
            <a:blip r:embed="rId7"/>
            <a:stretch>
              <a:fillRect l="-68014" t="-24987" r="-101435" b="-4348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677072" cy="10287000"/>
          </a:xfrm>
          <a:custGeom>
            <a:avLst/>
            <a:gdLst/>
            <a:ahLst/>
            <a:cxnLst/>
            <a:rect r="r" b="b" t="t" l="l"/>
            <a:pathLst>
              <a:path h="10287000" w="18677072">
                <a:moveTo>
                  <a:pt x="18677072" y="10287000"/>
                </a:moveTo>
                <a:lnTo>
                  <a:pt x="0" y="10287000"/>
                </a:lnTo>
                <a:lnTo>
                  <a:pt x="0" y="0"/>
                </a:lnTo>
                <a:lnTo>
                  <a:pt x="18677072" y="0"/>
                </a:lnTo>
                <a:lnTo>
                  <a:pt x="18677072" y="10287000"/>
                </a:lnTo>
                <a:close/>
              </a:path>
            </a:pathLst>
          </a:custGeom>
          <a:blipFill>
            <a:blip r:embed="rId2"/>
            <a:stretch>
              <a:fillRect l="0" t="-40779" r="0" b="-40779"/>
            </a:stretch>
          </a:blipFill>
        </p:spPr>
      </p:sp>
      <p:sp>
        <p:nvSpPr>
          <p:cNvPr name="Freeform 3" id="3"/>
          <p:cNvSpPr/>
          <p:nvPr/>
        </p:nvSpPr>
        <p:spPr>
          <a:xfrm flipH="true" flipV="true" rot="0">
            <a:off x="3904368" y="-812919"/>
            <a:ext cx="14782229" cy="3683239"/>
          </a:xfrm>
          <a:custGeom>
            <a:avLst/>
            <a:gdLst/>
            <a:ahLst/>
            <a:cxnLst/>
            <a:rect r="r" b="b" t="t" l="l"/>
            <a:pathLst>
              <a:path h="3683239" w="14782229">
                <a:moveTo>
                  <a:pt x="14782229" y="3683238"/>
                </a:moveTo>
                <a:lnTo>
                  <a:pt x="0" y="3683238"/>
                </a:lnTo>
                <a:lnTo>
                  <a:pt x="0" y="0"/>
                </a:lnTo>
                <a:lnTo>
                  <a:pt x="14782229" y="0"/>
                </a:lnTo>
                <a:lnTo>
                  <a:pt x="14782229" y="368323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47610" y="7783524"/>
            <a:ext cx="18288000" cy="4556760"/>
          </a:xfrm>
          <a:custGeom>
            <a:avLst/>
            <a:gdLst/>
            <a:ahLst/>
            <a:cxnLst/>
            <a:rect r="r" b="b" t="t" l="l"/>
            <a:pathLst>
              <a:path h="4556760" w="18288000">
                <a:moveTo>
                  <a:pt x="0" y="0"/>
                </a:moveTo>
                <a:lnTo>
                  <a:pt x="18288000" y="0"/>
                </a:lnTo>
                <a:lnTo>
                  <a:pt x="18288000" y="4556760"/>
                </a:lnTo>
                <a:lnTo>
                  <a:pt x="0" y="455676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583367" y="2166621"/>
            <a:ext cx="13928235" cy="3487056"/>
          </a:xfrm>
          <a:prstGeom prst="rect">
            <a:avLst/>
          </a:prstGeom>
        </p:spPr>
        <p:txBody>
          <a:bodyPr anchor="t" rtlCol="false" tIns="0" lIns="0" bIns="0" rIns="0">
            <a:spAutoFit/>
          </a:bodyPr>
          <a:lstStyle/>
          <a:p>
            <a:pPr algn="l" marL="564435" indent="-282217" lvl="1">
              <a:lnSpc>
                <a:spcPts val="3660"/>
              </a:lnSpc>
              <a:buFont typeface="Arial"/>
              <a:buChar char="•"/>
            </a:pPr>
            <a:r>
              <a:rPr lang="en-US" sz="2614">
                <a:solidFill>
                  <a:srgbClr val="212B7B"/>
                </a:solidFill>
                <a:latin typeface="Montserrat"/>
                <a:ea typeface="Montserrat"/>
                <a:cs typeface="Montserrat"/>
                <a:sym typeface="Montserrat"/>
              </a:rPr>
              <a:t>Implemented</a:t>
            </a:r>
            <a:r>
              <a:rPr lang="en-US" sz="2614">
                <a:solidFill>
                  <a:srgbClr val="212B7B"/>
                </a:solidFill>
                <a:latin typeface="Montserrat"/>
                <a:ea typeface="Montserrat"/>
                <a:cs typeface="Montserrat"/>
                <a:sym typeface="Montserrat"/>
              </a:rPr>
              <a:t> Dijkstra's Algorithm to compute the shortest path between selected areas.</a:t>
            </a:r>
          </a:p>
          <a:p>
            <a:pPr algn="l" marL="542845" indent="-271423" lvl="1">
              <a:lnSpc>
                <a:spcPts val="3520"/>
              </a:lnSpc>
              <a:buFont typeface="Arial"/>
              <a:buChar char="•"/>
            </a:pPr>
            <a:r>
              <a:rPr lang="en-US" sz="2514">
                <a:solidFill>
                  <a:srgbClr val="212B7B"/>
                </a:solidFill>
                <a:latin typeface="Montserrat"/>
                <a:ea typeface="Montserrat"/>
                <a:cs typeface="Montserrat"/>
                <a:sym typeface="Montserrat"/>
              </a:rPr>
              <a:t>Used real data: existing roads, new roads, traffic flow, and area names.</a:t>
            </a:r>
          </a:p>
          <a:p>
            <a:pPr algn="l" marL="564435" indent="-282217" lvl="1">
              <a:lnSpc>
                <a:spcPts val="3660"/>
              </a:lnSpc>
              <a:buFont typeface="Arial"/>
              <a:buChar char="•"/>
            </a:pPr>
            <a:r>
              <a:rPr lang="en-US" sz="2614">
                <a:solidFill>
                  <a:srgbClr val="212B7B"/>
                </a:solidFill>
                <a:latin typeface="Montserrat"/>
                <a:ea typeface="Montserrat"/>
                <a:cs typeface="Montserrat"/>
                <a:sym typeface="Montserrat"/>
              </a:rPr>
              <a:t>Calculated dynamic edge</a:t>
            </a:r>
            <a:r>
              <a:rPr lang="en-US" b="true" sz="2614">
                <a:solidFill>
                  <a:srgbClr val="212B7B"/>
                </a:solidFill>
                <a:latin typeface="Montserrat Bold"/>
                <a:ea typeface="Montserrat Bold"/>
                <a:cs typeface="Montserrat Bold"/>
                <a:sym typeface="Montserrat Bold"/>
              </a:rPr>
              <a:t> </a:t>
            </a:r>
            <a:r>
              <a:rPr lang="en-US" sz="2614">
                <a:solidFill>
                  <a:srgbClr val="212B7B"/>
                </a:solidFill>
                <a:latin typeface="Montserrat"/>
                <a:ea typeface="Montserrat"/>
                <a:cs typeface="Montserrat"/>
                <a:sym typeface="Montserrat"/>
              </a:rPr>
              <a:t>weights based on real-time traffic conditions (Morning, Afternoon, Evening, Night).</a:t>
            </a:r>
          </a:p>
          <a:p>
            <a:pPr algn="l" marL="564435" indent="-282217" lvl="1">
              <a:lnSpc>
                <a:spcPts val="3660"/>
              </a:lnSpc>
              <a:buFont typeface="Arial"/>
              <a:buChar char="•"/>
            </a:pPr>
            <a:r>
              <a:rPr lang="en-US" sz="2614">
                <a:solidFill>
                  <a:srgbClr val="212B7B"/>
                </a:solidFill>
                <a:latin typeface="Montserrat"/>
                <a:ea typeface="Montserrat"/>
                <a:cs typeface="Montserrat"/>
                <a:sym typeface="Montserrat"/>
              </a:rPr>
              <a:t>Enabled users to simulate road closures (e.g., accidents or maintenance).</a:t>
            </a:r>
          </a:p>
          <a:p>
            <a:pPr algn="l" marL="564435" indent="-282217" lvl="1">
              <a:lnSpc>
                <a:spcPts val="3660"/>
              </a:lnSpc>
              <a:buFont typeface="Arial"/>
              <a:buChar char="•"/>
            </a:pPr>
            <a:r>
              <a:rPr lang="en-US" sz="2614">
                <a:solidFill>
                  <a:srgbClr val="212B7B"/>
                </a:solidFill>
                <a:latin typeface="Montserrat"/>
                <a:ea typeface="Montserrat"/>
                <a:cs typeface="Montserrat"/>
                <a:sym typeface="Montserrat"/>
              </a:rPr>
              <a:t>Built graph using NetworkX and applied Dijkstra's algorithm for optimization</a:t>
            </a:r>
          </a:p>
          <a:p>
            <a:pPr algn="ctr">
              <a:lnSpc>
                <a:spcPts val="2540"/>
              </a:lnSpc>
            </a:pPr>
          </a:p>
        </p:txBody>
      </p:sp>
      <p:sp>
        <p:nvSpPr>
          <p:cNvPr name="Freeform 6" id="6"/>
          <p:cNvSpPr/>
          <p:nvPr/>
        </p:nvSpPr>
        <p:spPr>
          <a:xfrm flipH="false" flipV="false" rot="0">
            <a:off x="4754802" y="564285"/>
            <a:ext cx="8778396" cy="1492327"/>
          </a:xfrm>
          <a:custGeom>
            <a:avLst/>
            <a:gdLst/>
            <a:ahLst/>
            <a:cxnLst/>
            <a:rect r="r" b="b" t="t" l="l"/>
            <a:pathLst>
              <a:path h="1492327" w="8778396">
                <a:moveTo>
                  <a:pt x="0" y="0"/>
                </a:moveTo>
                <a:lnTo>
                  <a:pt x="8778396" y="0"/>
                </a:lnTo>
                <a:lnTo>
                  <a:pt x="8778396" y="1492327"/>
                </a:lnTo>
                <a:lnTo>
                  <a:pt x="0" y="149232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2032702" y="818828"/>
            <a:ext cx="14108376" cy="622934"/>
          </a:xfrm>
          <a:prstGeom prst="rect">
            <a:avLst/>
          </a:prstGeom>
        </p:spPr>
        <p:txBody>
          <a:bodyPr anchor="t" rtlCol="false" tIns="0" lIns="0" bIns="0" rIns="0">
            <a:spAutoFit/>
          </a:bodyPr>
          <a:lstStyle/>
          <a:p>
            <a:pPr algn="ctr">
              <a:lnSpc>
                <a:spcPts val="5040"/>
              </a:lnSpc>
              <a:spcBef>
                <a:spcPct val="0"/>
              </a:spcBef>
            </a:pPr>
            <a:r>
              <a:rPr lang="en-US" sz="3600">
                <a:solidFill>
                  <a:srgbClr val="FFFFFF"/>
                </a:solidFill>
                <a:latin typeface="Archivo Black"/>
                <a:ea typeface="Archivo Black"/>
                <a:cs typeface="Archivo Black"/>
                <a:sym typeface="Archivo Black"/>
              </a:rPr>
              <a:t> implementation and modifications</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7</a:t>
            </a:r>
          </a:p>
        </p:txBody>
      </p:sp>
      <p:sp>
        <p:nvSpPr>
          <p:cNvPr name="TextBox 9" id="9"/>
          <p:cNvSpPr txBox="true"/>
          <p:nvPr/>
        </p:nvSpPr>
        <p:spPr>
          <a:xfrm rot="0">
            <a:off x="1583367" y="6304263"/>
            <a:ext cx="13748913" cy="2901372"/>
          </a:xfrm>
          <a:prstGeom prst="rect">
            <a:avLst/>
          </a:prstGeom>
        </p:spPr>
        <p:txBody>
          <a:bodyPr anchor="t" rtlCol="false" tIns="0" lIns="0" bIns="0" rIns="0">
            <a:spAutoFit/>
          </a:bodyPr>
          <a:lstStyle/>
          <a:p>
            <a:pPr algn="l">
              <a:lnSpc>
                <a:spcPts val="3881"/>
              </a:lnSpc>
            </a:pPr>
            <a:r>
              <a:rPr lang="en-US" sz="2772">
                <a:solidFill>
                  <a:srgbClr val="212B7B"/>
                </a:solidFill>
                <a:latin typeface="Montserrat"/>
                <a:ea typeface="Montserrat"/>
                <a:cs typeface="Montserrat"/>
                <a:sym typeface="Montserrat"/>
              </a:rPr>
              <a:t>  </a:t>
            </a:r>
            <a:r>
              <a:rPr lang="en-US" sz="2772" b="true">
                <a:solidFill>
                  <a:srgbClr val="212B7B"/>
                </a:solidFill>
                <a:latin typeface="Montserrat Bold"/>
                <a:ea typeface="Montserrat Bold"/>
                <a:cs typeface="Montserrat Bold"/>
                <a:sym typeface="Montserrat Bold"/>
              </a:rPr>
              <a:t> Specific Implementation and Modifications:</a:t>
            </a:r>
          </a:p>
          <a:p>
            <a:pPr algn="ctr">
              <a:lnSpc>
                <a:spcPts val="3881"/>
              </a:lnSpc>
              <a:spcBef>
                <a:spcPct val="0"/>
              </a:spcBef>
            </a:pPr>
            <a:r>
              <a:rPr lang="en-US" sz="2772">
                <a:solidFill>
                  <a:srgbClr val="212B7B"/>
                </a:solidFill>
                <a:latin typeface="Montserrat"/>
                <a:ea typeface="Montserrat"/>
                <a:cs typeface="Montserrat"/>
                <a:sym typeface="Montserrat"/>
              </a:rPr>
              <a:t>We adapted Dijkstra’s algorithm by calculating traffic-adjusted weights (distance × (1 + traffic_flow / 3000)), skipping roads with high congestion (&gt;5000 veh/h), and penalizing missing traffic data. The system allows inputs like road closures and time of day, and outputs include clear directions, cost comparisons, and an interactive map for route visualization.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677072" cy="10287000"/>
          </a:xfrm>
          <a:custGeom>
            <a:avLst/>
            <a:gdLst/>
            <a:ahLst/>
            <a:cxnLst/>
            <a:rect r="r" b="b" t="t" l="l"/>
            <a:pathLst>
              <a:path h="10287000" w="18677072">
                <a:moveTo>
                  <a:pt x="18677072" y="10287000"/>
                </a:moveTo>
                <a:lnTo>
                  <a:pt x="0" y="10287000"/>
                </a:lnTo>
                <a:lnTo>
                  <a:pt x="0" y="0"/>
                </a:lnTo>
                <a:lnTo>
                  <a:pt x="18677072" y="0"/>
                </a:lnTo>
                <a:lnTo>
                  <a:pt x="18677072" y="10287000"/>
                </a:lnTo>
                <a:close/>
              </a:path>
            </a:pathLst>
          </a:custGeom>
          <a:blipFill>
            <a:blip r:embed="rId2"/>
            <a:stretch>
              <a:fillRect l="0" t="-40779" r="0" b="-40779"/>
            </a:stretch>
          </a:blipFill>
        </p:spPr>
      </p:sp>
      <p:sp>
        <p:nvSpPr>
          <p:cNvPr name="Freeform 3" id="3"/>
          <p:cNvSpPr/>
          <p:nvPr/>
        </p:nvSpPr>
        <p:spPr>
          <a:xfrm flipH="true" flipV="true" rot="0">
            <a:off x="13826083" y="-13254"/>
            <a:ext cx="4461917" cy="1111761"/>
          </a:xfrm>
          <a:custGeom>
            <a:avLst/>
            <a:gdLst/>
            <a:ahLst/>
            <a:cxnLst/>
            <a:rect r="r" b="b" t="t" l="l"/>
            <a:pathLst>
              <a:path h="1111761" w="4461917">
                <a:moveTo>
                  <a:pt x="4461917" y="1111761"/>
                </a:moveTo>
                <a:lnTo>
                  <a:pt x="0" y="1111761"/>
                </a:lnTo>
                <a:lnTo>
                  <a:pt x="0" y="0"/>
                </a:lnTo>
                <a:lnTo>
                  <a:pt x="4461917" y="0"/>
                </a:lnTo>
                <a:lnTo>
                  <a:pt x="4461917" y="1111761"/>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0" y="9409112"/>
            <a:ext cx="3523294" cy="877888"/>
          </a:xfrm>
          <a:custGeom>
            <a:avLst/>
            <a:gdLst/>
            <a:ahLst/>
            <a:cxnLst/>
            <a:rect r="r" b="b" t="t" l="l"/>
            <a:pathLst>
              <a:path h="877888" w="3523294">
                <a:moveTo>
                  <a:pt x="0" y="0"/>
                </a:moveTo>
                <a:lnTo>
                  <a:pt x="3523294" y="0"/>
                </a:lnTo>
                <a:lnTo>
                  <a:pt x="3523294" y="877888"/>
                </a:lnTo>
                <a:lnTo>
                  <a:pt x="0" y="8778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8" y="149763"/>
            <a:ext cx="6311845" cy="1073014"/>
          </a:xfrm>
          <a:custGeom>
            <a:avLst/>
            <a:gdLst/>
            <a:ahLst/>
            <a:cxnLst/>
            <a:rect r="r" b="b" t="t" l="l"/>
            <a:pathLst>
              <a:path h="1073014" w="6311845">
                <a:moveTo>
                  <a:pt x="0" y="0"/>
                </a:moveTo>
                <a:lnTo>
                  <a:pt x="6311846" y="0"/>
                </a:lnTo>
                <a:lnTo>
                  <a:pt x="6311846" y="1073014"/>
                </a:lnTo>
                <a:lnTo>
                  <a:pt x="0" y="107301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743736" y="1247300"/>
            <a:ext cx="7570555" cy="5015493"/>
          </a:xfrm>
          <a:custGeom>
            <a:avLst/>
            <a:gdLst/>
            <a:ahLst/>
            <a:cxnLst/>
            <a:rect r="r" b="b" t="t" l="l"/>
            <a:pathLst>
              <a:path h="5015493" w="7570555">
                <a:moveTo>
                  <a:pt x="0" y="0"/>
                </a:moveTo>
                <a:lnTo>
                  <a:pt x="7570555" y="0"/>
                </a:lnTo>
                <a:lnTo>
                  <a:pt x="7570555" y="5015492"/>
                </a:lnTo>
                <a:lnTo>
                  <a:pt x="0" y="5015492"/>
                </a:lnTo>
                <a:lnTo>
                  <a:pt x="0" y="0"/>
                </a:lnTo>
                <a:close/>
              </a:path>
            </a:pathLst>
          </a:custGeom>
          <a:blipFill>
            <a:blip r:embed="rId7"/>
            <a:stretch>
              <a:fillRect l="0" t="0" r="0" b="0"/>
            </a:stretch>
          </a:blipFill>
        </p:spPr>
      </p:sp>
      <p:sp>
        <p:nvSpPr>
          <p:cNvPr name="Freeform 7" id="7"/>
          <p:cNvSpPr/>
          <p:nvPr/>
        </p:nvSpPr>
        <p:spPr>
          <a:xfrm flipH="false" flipV="false" rot="0">
            <a:off x="743736" y="6566858"/>
            <a:ext cx="7815003" cy="3404504"/>
          </a:xfrm>
          <a:custGeom>
            <a:avLst/>
            <a:gdLst/>
            <a:ahLst/>
            <a:cxnLst/>
            <a:rect r="r" b="b" t="t" l="l"/>
            <a:pathLst>
              <a:path h="3404504" w="7815003">
                <a:moveTo>
                  <a:pt x="0" y="0"/>
                </a:moveTo>
                <a:lnTo>
                  <a:pt x="7815003" y="0"/>
                </a:lnTo>
                <a:lnTo>
                  <a:pt x="7815003" y="3404505"/>
                </a:lnTo>
                <a:lnTo>
                  <a:pt x="0" y="3404505"/>
                </a:lnTo>
                <a:lnTo>
                  <a:pt x="0" y="0"/>
                </a:lnTo>
                <a:close/>
              </a:path>
            </a:pathLst>
          </a:custGeom>
          <a:blipFill>
            <a:blip r:embed="rId8"/>
            <a:stretch>
              <a:fillRect l="0" t="0" r="-44609" b="0"/>
            </a:stretch>
          </a:blipFill>
        </p:spPr>
      </p:sp>
      <p:sp>
        <p:nvSpPr>
          <p:cNvPr name="Freeform 8" id="8"/>
          <p:cNvSpPr/>
          <p:nvPr/>
        </p:nvSpPr>
        <p:spPr>
          <a:xfrm flipH="false" flipV="false" rot="0">
            <a:off x="9946307" y="686270"/>
            <a:ext cx="7621841" cy="5585313"/>
          </a:xfrm>
          <a:custGeom>
            <a:avLst/>
            <a:gdLst/>
            <a:ahLst/>
            <a:cxnLst/>
            <a:rect r="r" b="b" t="t" l="l"/>
            <a:pathLst>
              <a:path h="5585313" w="7621841">
                <a:moveTo>
                  <a:pt x="0" y="0"/>
                </a:moveTo>
                <a:lnTo>
                  <a:pt x="7621841" y="0"/>
                </a:lnTo>
                <a:lnTo>
                  <a:pt x="7621841" y="5585313"/>
                </a:lnTo>
                <a:lnTo>
                  <a:pt x="0" y="5585313"/>
                </a:lnTo>
                <a:lnTo>
                  <a:pt x="0" y="0"/>
                </a:lnTo>
                <a:close/>
              </a:path>
            </a:pathLst>
          </a:custGeom>
          <a:blipFill>
            <a:blip r:embed="rId9"/>
            <a:stretch>
              <a:fillRect l="-7974" t="-4696" r="-5060" b="0"/>
            </a:stretch>
          </a:blipFill>
        </p:spPr>
      </p:sp>
      <p:sp>
        <p:nvSpPr>
          <p:cNvPr name="TextBox 9" id="9"/>
          <p:cNvSpPr txBox="true"/>
          <p:nvPr/>
        </p:nvSpPr>
        <p:spPr>
          <a:xfrm rot="0">
            <a:off x="-1494759" y="35463"/>
            <a:ext cx="9426379" cy="913130"/>
          </a:xfrm>
          <a:prstGeom prst="rect">
            <a:avLst/>
          </a:prstGeom>
        </p:spPr>
        <p:txBody>
          <a:bodyPr anchor="t" rtlCol="false" tIns="0" lIns="0" bIns="0" rIns="0">
            <a:spAutoFit/>
          </a:bodyPr>
          <a:lstStyle/>
          <a:p>
            <a:pPr algn="ctr">
              <a:lnSpc>
                <a:spcPts val="7420"/>
              </a:lnSpc>
              <a:spcBef>
                <a:spcPct val="0"/>
              </a:spcBef>
            </a:pPr>
            <a:r>
              <a:rPr lang="en-US" sz="5300">
                <a:solidFill>
                  <a:srgbClr val="FFFFFF"/>
                </a:solidFill>
                <a:latin typeface="Archivo Black"/>
                <a:ea typeface="Archivo Black"/>
                <a:cs typeface="Archivo Black"/>
                <a:sym typeface="Archivo Black"/>
              </a:rPr>
              <a:t>analysis results</a:t>
            </a:r>
          </a:p>
        </p:txBody>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170328" y="0"/>
            <a:ext cx="18677072" cy="10287000"/>
          </a:xfrm>
          <a:custGeom>
            <a:avLst/>
            <a:gdLst/>
            <a:ahLst/>
            <a:cxnLst/>
            <a:rect r="r" b="b" t="t" l="l"/>
            <a:pathLst>
              <a:path h="10287000" w="18677072">
                <a:moveTo>
                  <a:pt x="18677072" y="10287000"/>
                </a:moveTo>
                <a:lnTo>
                  <a:pt x="0" y="10287000"/>
                </a:lnTo>
                <a:lnTo>
                  <a:pt x="0" y="0"/>
                </a:lnTo>
                <a:lnTo>
                  <a:pt x="18677072" y="0"/>
                </a:lnTo>
                <a:lnTo>
                  <a:pt x="18677072" y="10287000"/>
                </a:lnTo>
                <a:close/>
              </a:path>
            </a:pathLst>
          </a:custGeom>
          <a:blipFill>
            <a:blip r:embed="rId2"/>
            <a:stretch>
              <a:fillRect l="0" t="-40779" r="0" b="-40779"/>
            </a:stretch>
          </a:blipFill>
        </p:spPr>
      </p:sp>
      <p:sp>
        <p:nvSpPr>
          <p:cNvPr name="Freeform 3" id="3"/>
          <p:cNvSpPr/>
          <p:nvPr/>
        </p:nvSpPr>
        <p:spPr>
          <a:xfrm flipH="false" flipV="false" rot="0">
            <a:off x="-170328" y="9002972"/>
            <a:ext cx="9744282" cy="2427950"/>
          </a:xfrm>
          <a:custGeom>
            <a:avLst/>
            <a:gdLst/>
            <a:ahLst/>
            <a:cxnLst/>
            <a:rect r="r" b="b" t="t" l="l"/>
            <a:pathLst>
              <a:path h="2427950" w="9744282">
                <a:moveTo>
                  <a:pt x="0" y="0"/>
                </a:moveTo>
                <a:lnTo>
                  <a:pt x="9744282" y="0"/>
                </a:lnTo>
                <a:lnTo>
                  <a:pt x="9744282" y="2427950"/>
                </a:lnTo>
                <a:lnTo>
                  <a:pt x="0" y="242795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209455" y="-442723"/>
            <a:ext cx="6253813" cy="1558242"/>
          </a:xfrm>
          <a:custGeom>
            <a:avLst/>
            <a:gdLst/>
            <a:ahLst/>
            <a:cxnLst/>
            <a:rect r="r" b="b" t="t" l="l"/>
            <a:pathLst>
              <a:path h="1558242" w="6253813">
                <a:moveTo>
                  <a:pt x="6253813" y="1558242"/>
                </a:moveTo>
                <a:lnTo>
                  <a:pt x="0" y="1558242"/>
                </a:lnTo>
                <a:lnTo>
                  <a:pt x="0" y="0"/>
                </a:lnTo>
                <a:lnTo>
                  <a:pt x="6253813" y="0"/>
                </a:lnTo>
                <a:lnTo>
                  <a:pt x="6253813" y="1558242"/>
                </a:lnTo>
                <a:close/>
              </a:path>
            </a:pathLst>
          </a:custGeom>
          <a:blipFill>
            <a:blip r:embed="rId3">
              <a:extLst>
                <a:ext uri="{96DAC541-7B7A-43D3-8B79-37D633B846F1}">
                  <asvg:svgBlip xmlns:asvg="http://schemas.microsoft.com/office/drawing/2016/SVG/main" r:embed="rId4"/>
                </a:ext>
              </a:extLst>
            </a:blip>
            <a:stretch>
              <a:fillRect l="0" t="0" r="0" b="0"/>
            </a:stretch>
          </a:blipFill>
        </p:spPr>
      </p:sp>
      <p:graphicFrame>
        <p:nvGraphicFramePr>
          <p:cNvPr name="Table 5" id="5"/>
          <p:cNvGraphicFramePr>
            <a:graphicFrameLocks noGrp="true"/>
          </p:cNvGraphicFramePr>
          <p:nvPr/>
        </p:nvGraphicFramePr>
        <p:xfrm>
          <a:off x="1346429" y="1761818"/>
          <a:ext cx="16455049" cy="8093401"/>
        </p:xfrm>
        <a:graphic>
          <a:graphicData uri="http://schemas.openxmlformats.org/drawingml/2006/table">
            <a:tbl>
              <a:tblPr/>
              <a:tblGrid>
                <a:gridCol w="3521987"/>
                <a:gridCol w="3601927"/>
                <a:gridCol w="5281729"/>
                <a:gridCol w="4049405"/>
              </a:tblGrid>
              <a:tr h="1023995">
                <a:tc>
                  <a:txBody>
                    <a:bodyPr anchor="t" rtlCol="false"/>
                    <a:lstStyle/>
                    <a:p>
                      <a:pPr algn="l">
                        <a:lnSpc>
                          <a:spcPts val="2099"/>
                        </a:lnSpc>
                        <a:defRPr/>
                      </a:pPr>
                      <a:r>
                        <a:rPr lang="en-US" sz="1499" b="true">
                          <a:solidFill>
                            <a:srgbClr val="000000"/>
                          </a:solidFill>
                          <a:latin typeface="Arimo Bold"/>
                          <a:ea typeface="Arimo Bold"/>
                          <a:cs typeface="Arimo Bold"/>
                          <a:sym typeface="Arimo Bold"/>
                        </a:rPr>
                        <a:t>Algorithm Type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Strengths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Weaknesses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Suitability to Project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878746">
                <a:tc>
                  <a:txBody>
                    <a:bodyPr anchor="t" rtlCol="false"/>
                    <a:lstStyle/>
                    <a:p>
                      <a:pPr algn="ctr">
                        <a:lnSpc>
                          <a:spcPts val="2800"/>
                        </a:lnSpc>
                        <a:defRPr/>
                      </a:pPr>
                      <a:r>
                        <a:rPr lang="en-US" sz="2000">
                          <a:solidFill>
                            <a:srgbClr val="000000"/>
                          </a:solidFill>
                          <a:latin typeface="Canva Sans"/>
                          <a:ea typeface="Canva Sans"/>
                          <a:cs typeface="Canva Sans"/>
                          <a:sym typeface="Canva Sans"/>
                        </a:rPr>
                        <a:t>Dijkstra's Algorithm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Accurate shortest path, handles weighted graphs, easy to implement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Less efficient on large dense graphs without optimization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 Best for real-time traffic-based routing</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546570">
                <a:tc>
                  <a:txBody>
                    <a:bodyPr anchor="t" rtlCol="false"/>
                    <a:lstStyle/>
                    <a:p>
                      <a:pPr algn="ctr">
                        <a:lnSpc>
                          <a:spcPts val="2800"/>
                        </a:lnSpc>
                        <a:defRPr/>
                      </a:pPr>
                      <a:r>
                        <a:rPr lang="en-US" sz="2000">
                          <a:solidFill>
                            <a:srgbClr val="000000"/>
                          </a:solidFill>
                          <a:latin typeface="Canva Sans"/>
                          <a:ea typeface="Canva Sans"/>
                          <a:cs typeface="Canva Sans"/>
                          <a:sym typeface="Canva Sans"/>
                        </a:rPr>
                        <a:t>A* Search Algorithm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Faster with good heuristic, prioritizes goal-directed search</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Requires a well-designed heuristic for accuracy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Suitable but needs spatial heuristics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878746">
                <a:tc>
                  <a:txBody>
                    <a:bodyPr anchor="t" rtlCol="false"/>
                    <a:lstStyle/>
                    <a:p>
                      <a:pPr algn="ctr">
                        <a:lnSpc>
                          <a:spcPts val="2800"/>
                        </a:lnSpc>
                        <a:defRPr/>
                      </a:pPr>
                      <a:r>
                        <a:rPr lang="en-US" sz="2000">
                          <a:solidFill>
                            <a:srgbClr val="000000"/>
                          </a:solidFill>
                          <a:latin typeface="Canva Sans"/>
                          <a:ea typeface="Canva Sans"/>
                          <a:cs typeface="Canva Sans"/>
                          <a:sym typeface="Canva Sans"/>
                        </a:rPr>
                        <a:t>Minimum Spanning Tree (Prim/Kruskal)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Optimizes total network cost, good for infrastructure planning</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Not useful for point-to-point routing</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 Not ideal for dynamic route optimization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65344">
                <a:tc>
                  <a:txBody>
                    <a:bodyPr anchor="t" rtlCol="false"/>
                    <a:lstStyle/>
                    <a:p>
                      <a:pPr algn="ctr">
                        <a:lnSpc>
                          <a:spcPts val="2800"/>
                        </a:lnSpc>
                        <a:defRPr/>
                      </a:pPr>
                      <a:r>
                        <a:rPr lang="en-US" sz="2000">
                          <a:solidFill>
                            <a:srgbClr val="000000"/>
                          </a:solidFill>
                          <a:latin typeface="Canva Sans"/>
                          <a:ea typeface="Canva Sans"/>
                          <a:cs typeface="Canva Sans"/>
                          <a:sym typeface="Canva Sans"/>
                        </a:rPr>
                        <a:t>Greedy Algorithms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Fast and simple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Often suboptimal for global pathfinding</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 Too simplistic for traffic-aware routing</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Freeform 6" id="6"/>
          <p:cNvSpPr/>
          <p:nvPr/>
        </p:nvSpPr>
        <p:spPr>
          <a:xfrm flipH="false" flipV="false" rot="0">
            <a:off x="233950" y="336398"/>
            <a:ext cx="7287853" cy="1238935"/>
          </a:xfrm>
          <a:custGeom>
            <a:avLst/>
            <a:gdLst/>
            <a:ahLst/>
            <a:cxnLst/>
            <a:rect r="r" b="b" t="t" l="l"/>
            <a:pathLst>
              <a:path h="1238935" w="7287853">
                <a:moveTo>
                  <a:pt x="0" y="0"/>
                </a:moveTo>
                <a:lnTo>
                  <a:pt x="7287853" y="0"/>
                </a:lnTo>
                <a:lnTo>
                  <a:pt x="7287853" y="1238935"/>
                </a:lnTo>
                <a:lnTo>
                  <a:pt x="0" y="123893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2062064" y="499570"/>
            <a:ext cx="11879882" cy="615949"/>
          </a:xfrm>
          <a:prstGeom prst="rect">
            <a:avLst/>
          </a:prstGeom>
        </p:spPr>
        <p:txBody>
          <a:bodyPr anchor="t" rtlCol="false" tIns="0" lIns="0" bIns="0" rIns="0">
            <a:spAutoFit/>
          </a:bodyPr>
          <a:lstStyle/>
          <a:p>
            <a:pPr algn="ctr">
              <a:lnSpc>
                <a:spcPts val="4900"/>
              </a:lnSpc>
              <a:spcBef>
                <a:spcPct val="0"/>
              </a:spcBef>
            </a:pPr>
            <a:r>
              <a:rPr lang="en-US" sz="3500">
                <a:solidFill>
                  <a:srgbClr val="FFFFFF"/>
                </a:solidFill>
                <a:latin typeface="Archivo Black"/>
                <a:ea typeface="Archivo Black"/>
                <a:cs typeface="Archivo Black"/>
                <a:sym typeface="Archivo Black"/>
              </a:rPr>
              <a:t> comparison with alternatives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DAGnD6eOdjw</dc:identifier>
  <dcterms:modified xsi:type="dcterms:W3CDTF">2011-08-01T06:04:30Z</dcterms:modified>
  <cp:revision>1</cp:revision>
  <dc:title>Alamein International University</dc:title>
</cp:coreProperties>
</file>

<file path=docProps/thumbnail.jpeg>
</file>